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9"/>
  </p:notesMasterIdLst>
  <p:sldIdLst>
    <p:sldId id="256" r:id="rId2"/>
    <p:sldId id="261" r:id="rId3"/>
    <p:sldId id="291" r:id="rId4"/>
    <p:sldId id="294" r:id="rId5"/>
    <p:sldId id="262" r:id="rId6"/>
    <p:sldId id="295" r:id="rId7"/>
    <p:sldId id="298" r:id="rId8"/>
    <p:sldId id="293" r:id="rId9"/>
    <p:sldId id="296" r:id="rId10"/>
    <p:sldId id="301" r:id="rId11"/>
    <p:sldId id="306" r:id="rId12"/>
    <p:sldId id="307" r:id="rId13"/>
    <p:sldId id="308" r:id="rId14"/>
    <p:sldId id="302" r:id="rId15"/>
    <p:sldId id="309" r:id="rId16"/>
    <p:sldId id="297" r:id="rId17"/>
    <p:sldId id="280" r:id="rId18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0"/>
    </p:embeddedFont>
    <p:embeddedFont>
      <p:font typeface="Muli" panose="020F0502020204030204" pitchFamily="34" charset="0"/>
      <p:regular r:id="rId21"/>
      <p:bold r:id="rId22"/>
      <p:italic r:id="rId23"/>
      <p:boldItalic r:id="rId24"/>
    </p:embeddedFont>
    <p:embeddedFont>
      <p:font typeface="Nixie One" panose="020F05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4E590F-EDE6-436B-B223-9F0DE407BDC3}">
  <a:tblStyle styleId="{1B4E590F-EDE6-436B-B223-9F0DE407BDC3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38"/>
  </p:normalViewPr>
  <p:slideViewPr>
    <p:cSldViewPr snapToGrid="0">
      <p:cViewPr varScale="1">
        <p:scale>
          <a:sx n="113" d="100"/>
          <a:sy n="113" d="100"/>
        </p:scale>
        <p:origin x="17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tiff>
</file>

<file path=ppt/media/image5.tiff>
</file>

<file path=ppt/media/image6.png>
</file>

<file path=ppt/media/image6.tiff>
</file>

<file path=ppt/media/image7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Shape 14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Shape 1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3217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8876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Shape 15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Shape 1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401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Shape 15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Shape 15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023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6811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9579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Shape 16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Shape 14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Shape 14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Shape 14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" name="Shape 14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534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Shape 1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0552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Shape 14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96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203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005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Shape 15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Shape 1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581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grpSp>
        <p:nvGrpSpPr>
          <p:cNvPr id="10" name="Shape 10"/>
          <p:cNvGrpSpPr/>
          <p:nvPr/>
        </p:nvGrpSpPr>
        <p:grpSpPr>
          <a:xfrm rot="10800000" flipH="1">
            <a:off x="3692751" y="38248"/>
            <a:ext cx="1758132" cy="1523096"/>
            <a:chOff x="4088875" y="1431100"/>
            <a:chExt cx="3293000" cy="2852775"/>
          </a:xfrm>
        </p:grpSpPr>
        <p:sp>
          <p:nvSpPr>
            <p:cNvPr id="11" name="Shape 11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 rot="10800000" flipH="1">
            <a:off x="2809875" y="-172875"/>
            <a:ext cx="1111499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 rot="10800000" flipH="1">
            <a:off x="3602723" y="1360109"/>
            <a:ext cx="493799" cy="4274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 rot="10800000" flipH="1">
            <a:off x="5278914" y="855278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 rot="10800000" flipH="1">
            <a:off x="5365798" y="352324"/>
            <a:ext cx="493799" cy="4271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2" name="Shape 62"/>
          <p:cNvGrpSpPr/>
          <p:nvPr/>
        </p:nvGrpSpPr>
        <p:grpSpPr>
          <a:xfrm>
            <a:off x="5549153" y="1029780"/>
            <a:ext cx="404640" cy="374058"/>
            <a:chOff x="5975075" y="2327500"/>
            <a:chExt cx="420100" cy="388350"/>
          </a:xfrm>
        </p:grpSpPr>
        <p:sp>
          <p:nvSpPr>
            <p:cNvPr id="63" name="Shape 6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" name="Shape 65"/>
          <p:cNvSpPr/>
          <p:nvPr/>
        </p:nvSpPr>
        <p:spPr>
          <a:xfrm>
            <a:off x="3253021" y="113273"/>
            <a:ext cx="225084" cy="389963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" name="Shape 66"/>
          <p:cNvGrpSpPr/>
          <p:nvPr/>
        </p:nvGrpSpPr>
        <p:grpSpPr>
          <a:xfrm>
            <a:off x="4380525" y="515192"/>
            <a:ext cx="382958" cy="607110"/>
            <a:chOff x="6718575" y="2318625"/>
            <a:chExt cx="256950" cy="407375"/>
          </a:xfrm>
        </p:grpSpPr>
        <p:sp>
          <p:nvSpPr>
            <p:cNvPr id="67" name="Shape 6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" name="Shape 75"/>
          <p:cNvGrpSpPr/>
          <p:nvPr/>
        </p:nvGrpSpPr>
        <p:grpSpPr>
          <a:xfrm>
            <a:off x="3199463" y="902958"/>
            <a:ext cx="395017" cy="403296"/>
            <a:chOff x="3951850" y="2985350"/>
            <a:chExt cx="407950" cy="416500"/>
          </a:xfrm>
        </p:grpSpPr>
        <p:sp>
          <p:nvSpPr>
            <p:cNvPr id="76" name="Shape 7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" name="Shape 80"/>
          <p:cNvGrpSpPr/>
          <p:nvPr/>
        </p:nvGrpSpPr>
        <p:grpSpPr>
          <a:xfrm rot="10800000" flipH="1">
            <a:off x="3920311" y="3981675"/>
            <a:ext cx="1303376" cy="1127987"/>
            <a:chOff x="238125" y="1431100"/>
            <a:chExt cx="3296350" cy="2852775"/>
          </a:xfrm>
        </p:grpSpPr>
        <p:sp>
          <p:nvSpPr>
            <p:cNvPr id="81" name="Shape 81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3" name="Shape 163"/>
          <p:cNvSpPr/>
          <p:nvPr/>
        </p:nvSpPr>
        <p:spPr>
          <a:xfrm rot="10800000" flipH="1">
            <a:off x="5010533" y="4576647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10800000" flipH="1">
            <a:off x="5133679" y="4056450"/>
            <a:ext cx="540000" cy="4673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 rot="10800000" flipH="1">
            <a:off x="3530384" y="4576661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5370704" y="4867760"/>
            <a:ext cx="312502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68" name="Shape 168"/>
          <p:cNvGrpSpPr/>
          <p:nvPr/>
        </p:nvGrpSpPr>
        <p:grpSpPr>
          <a:xfrm>
            <a:off x="5772008" y="4056440"/>
            <a:ext cx="573942" cy="550550"/>
            <a:chOff x="5241175" y="4959100"/>
            <a:chExt cx="539775" cy="517775"/>
          </a:xfrm>
        </p:grpSpPr>
        <p:sp>
          <p:nvSpPr>
            <p:cNvPr id="169" name="Shape 16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5" name="Shape 175"/>
          <p:cNvSpPr/>
          <p:nvPr/>
        </p:nvSpPr>
        <p:spPr>
          <a:xfrm>
            <a:off x="3429208" y="3904791"/>
            <a:ext cx="377838" cy="343684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grpSp>
        <p:nvGrpSpPr>
          <p:cNvPr id="517" name="Shape 517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518" name="Shape 518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5" name="Shape 565"/>
          <p:cNvGrpSpPr/>
          <p:nvPr/>
        </p:nvGrpSpPr>
        <p:grpSpPr>
          <a:xfrm rot="10800000" flipH="1">
            <a:off x="7663686" y="3682711"/>
            <a:ext cx="1034724" cy="895486"/>
            <a:chOff x="238125" y="1431100"/>
            <a:chExt cx="3296350" cy="2852775"/>
          </a:xfrm>
        </p:grpSpPr>
        <p:sp>
          <p:nvSpPr>
            <p:cNvPr id="566" name="Shape 566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8" name="Shape 648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9" name="Shape 649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0" name="Shape 650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1" name="Shape 651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2" name="Shape 652"/>
          <p:cNvSpPr/>
          <p:nvPr/>
        </p:nvSpPr>
        <p:spPr>
          <a:xfrm rot="10800000" flipH="1">
            <a:off x="8486774" y="42307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3" name="Shape 653"/>
          <p:cNvSpPr/>
          <p:nvPr/>
        </p:nvSpPr>
        <p:spPr>
          <a:xfrm rot="10800000" flipH="1">
            <a:off x="8124824" y="46156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4" name="Shape 654"/>
          <p:cNvSpPr/>
          <p:nvPr/>
        </p:nvSpPr>
        <p:spPr>
          <a:xfrm rot="10800000" flipH="1">
            <a:off x="7821347" y="2935400"/>
            <a:ext cx="819899" cy="7097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5" name="Shape 655"/>
          <p:cNvSpPr/>
          <p:nvPr/>
        </p:nvSpPr>
        <p:spPr>
          <a:xfrm rot="10800000" flipH="1">
            <a:off x="8486775" y="351217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56" name="Shape 656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657" name="Shape 65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9" name="Shape 659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0" name="Shape 660"/>
          <p:cNvSpPr/>
          <p:nvPr/>
        </p:nvSpPr>
        <p:spPr>
          <a:xfrm>
            <a:off x="8772688" y="4461807"/>
            <a:ext cx="248072" cy="248057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1" name="Shape 661"/>
          <p:cNvGrpSpPr/>
          <p:nvPr/>
        </p:nvGrpSpPr>
        <p:grpSpPr>
          <a:xfrm>
            <a:off x="7354067" y="3426714"/>
            <a:ext cx="455624" cy="437053"/>
            <a:chOff x="5241175" y="4959100"/>
            <a:chExt cx="539775" cy="517775"/>
          </a:xfrm>
        </p:grpSpPr>
        <p:sp>
          <p:nvSpPr>
            <p:cNvPr id="662" name="Shape 66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8" name="Shape 668"/>
          <p:cNvSpPr/>
          <p:nvPr/>
        </p:nvSpPr>
        <p:spPr>
          <a:xfrm>
            <a:off x="8081325" y="3153875"/>
            <a:ext cx="299951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69" name="Shape 669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670" name="Shape 67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8" name="Shape 678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679" name="Shape 679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6" name="Shape 686"/>
          <p:cNvSpPr txBox="1">
            <a:spLocks noGrp="1"/>
          </p:cNvSpPr>
          <p:nvPr>
            <p:ph type="body" idx="2"/>
          </p:nvPr>
        </p:nvSpPr>
        <p:spPr>
          <a:xfrm>
            <a:off x="4562087" y="2414450"/>
            <a:ext cx="2667300" cy="2663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687" name="Shape 687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688" name="Shape 688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35" name="Shape 735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6" name="Shape 736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7" name="Shape 737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8" name="Shape 738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39" name="Shape 739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740" name="Shape 740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42" name="Shape 742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43" name="Shape 743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744" name="Shape 74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2" name="Shape 752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753" name="Shape 75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7" name="Shape 757"/>
          <p:cNvGrpSpPr/>
          <p:nvPr/>
        </p:nvGrpSpPr>
        <p:grpSpPr>
          <a:xfrm rot="10800000" flipH="1">
            <a:off x="7663686" y="3682711"/>
            <a:ext cx="1034724" cy="895486"/>
            <a:chOff x="238125" y="1431100"/>
            <a:chExt cx="3296350" cy="2852775"/>
          </a:xfrm>
        </p:grpSpPr>
        <p:sp>
          <p:nvSpPr>
            <p:cNvPr id="758" name="Shape 75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40" name="Shape 840"/>
          <p:cNvSpPr/>
          <p:nvPr/>
        </p:nvSpPr>
        <p:spPr>
          <a:xfrm rot="10800000" flipH="1">
            <a:off x="8486774" y="42307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1" name="Shape 841"/>
          <p:cNvSpPr/>
          <p:nvPr/>
        </p:nvSpPr>
        <p:spPr>
          <a:xfrm rot="10800000" flipH="1">
            <a:off x="8124824" y="46156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2" name="Shape 842"/>
          <p:cNvSpPr/>
          <p:nvPr/>
        </p:nvSpPr>
        <p:spPr>
          <a:xfrm rot="10800000" flipH="1">
            <a:off x="7821347" y="2935400"/>
            <a:ext cx="819899" cy="7097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3" name="Shape 843"/>
          <p:cNvSpPr/>
          <p:nvPr/>
        </p:nvSpPr>
        <p:spPr>
          <a:xfrm rot="10800000" flipH="1">
            <a:off x="8486775" y="351217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4" name="Shape 844"/>
          <p:cNvSpPr/>
          <p:nvPr/>
        </p:nvSpPr>
        <p:spPr>
          <a:xfrm>
            <a:off x="8772688" y="4461807"/>
            <a:ext cx="248072" cy="248057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45" name="Shape 845"/>
          <p:cNvGrpSpPr/>
          <p:nvPr/>
        </p:nvGrpSpPr>
        <p:grpSpPr>
          <a:xfrm>
            <a:off x="7354067" y="3426714"/>
            <a:ext cx="455624" cy="437053"/>
            <a:chOff x="5241175" y="4959100"/>
            <a:chExt cx="539775" cy="517775"/>
          </a:xfrm>
        </p:grpSpPr>
        <p:sp>
          <p:nvSpPr>
            <p:cNvPr id="846" name="Shape 8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2" name="Shape 852"/>
          <p:cNvSpPr/>
          <p:nvPr/>
        </p:nvSpPr>
        <p:spPr>
          <a:xfrm>
            <a:off x="8081325" y="3153875"/>
            <a:ext cx="299951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Shape 854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5" name="Shape 855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6" name="Shape 856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7" name="Shape 857"/>
          <p:cNvSpPr txBox="1">
            <a:spLocks noGrp="1"/>
          </p:cNvSpPr>
          <p:nvPr>
            <p:ph type="body" idx="3"/>
          </p:nvPr>
        </p:nvSpPr>
        <p:spPr>
          <a:xfrm>
            <a:off x="6309244" y="2380900"/>
            <a:ext cx="2176800" cy="2544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858" name="Shape 858"/>
          <p:cNvGrpSpPr/>
          <p:nvPr/>
        </p:nvGrpSpPr>
        <p:grpSpPr>
          <a:xfrm rot="10800000" flipH="1">
            <a:off x="411206" y="245768"/>
            <a:ext cx="1322798" cy="1145959"/>
            <a:chOff x="4088875" y="1431100"/>
            <a:chExt cx="3293000" cy="2852775"/>
          </a:xfrm>
        </p:grpSpPr>
        <p:sp>
          <p:nvSpPr>
            <p:cNvPr id="859" name="Shape 859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06" name="Shape 906"/>
          <p:cNvSpPr/>
          <p:nvPr/>
        </p:nvSpPr>
        <p:spPr>
          <a:xfrm rot="10800000" flipH="1">
            <a:off x="-123825" y="1058975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7" name="Shape 907"/>
          <p:cNvSpPr/>
          <p:nvPr/>
        </p:nvSpPr>
        <p:spPr>
          <a:xfrm rot="10800000" flipH="1">
            <a:off x="638174" y="1440099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8" name="Shape 908"/>
          <p:cNvSpPr/>
          <p:nvPr/>
        </p:nvSpPr>
        <p:spPr>
          <a:xfrm rot="10800000" flipH="1">
            <a:off x="1495424" y="-131649"/>
            <a:ext cx="819899" cy="710099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9" name="Shape 909"/>
          <p:cNvSpPr/>
          <p:nvPr/>
        </p:nvSpPr>
        <p:spPr>
          <a:xfrm rot="10800000" flipH="1">
            <a:off x="327799" y="88924"/>
            <a:ext cx="358799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10" name="Shape 910"/>
          <p:cNvGrpSpPr/>
          <p:nvPr/>
        </p:nvGrpSpPr>
        <p:grpSpPr>
          <a:xfrm>
            <a:off x="1729783" y="61067"/>
            <a:ext cx="351203" cy="324660"/>
            <a:chOff x="5975075" y="2327500"/>
            <a:chExt cx="420100" cy="388350"/>
          </a:xfrm>
        </p:grpSpPr>
        <p:sp>
          <p:nvSpPr>
            <p:cNvPr id="911" name="Shape 91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13" name="Shape 913"/>
          <p:cNvSpPr/>
          <p:nvPr/>
        </p:nvSpPr>
        <p:spPr>
          <a:xfrm>
            <a:off x="203100" y="1270176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14" name="Shape 914"/>
          <p:cNvGrpSpPr/>
          <p:nvPr/>
        </p:nvGrpSpPr>
        <p:grpSpPr>
          <a:xfrm>
            <a:off x="904276" y="515192"/>
            <a:ext cx="382958" cy="607110"/>
            <a:chOff x="6718575" y="2318625"/>
            <a:chExt cx="256950" cy="407375"/>
          </a:xfrm>
        </p:grpSpPr>
        <p:sp>
          <p:nvSpPr>
            <p:cNvPr id="915" name="Shape 91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23" name="Shape 923"/>
          <p:cNvGrpSpPr/>
          <p:nvPr/>
        </p:nvGrpSpPr>
        <p:grpSpPr>
          <a:xfrm>
            <a:off x="335759" y="1840530"/>
            <a:ext cx="342881" cy="350068"/>
            <a:chOff x="3951850" y="2985350"/>
            <a:chExt cx="407950" cy="416500"/>
          </a:xfrm>
        </p:grpSpPr>
        <p:sp>
          <p:nvSpPr>
            <p:cNvPr id="924" name="Shape 92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5" name="Shape 1265"/>
          <p:cNvGrpSpPr/>
          <p:nvPr/>
        </p:nvGrpSpPr>
        <p:grpSpPr>
          <a:xfrm rot="10800000" flipH="1">
            <a:off x="316371" y="178887"/>
            <a:ext cx="1088336" cy="942842"/>
            <a:chOff x="4088875" y="1431100"/>
            <a:chExt cx="3293000" cy="2852775"/>
          </a:xfrm>
        </p:grpSpPr>
        <p:sp>
          <p:nvSpPr>
            <p:cNvPr id="1266" name="Shape 1266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13" name="Shape 1313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4" name="Shape 1314"/>
          <p:cNvSpPr/>
          <p:nvPr/>
        </p:nvSpPr>
        <p:spPr>
          <a:xfrm rot="10800000" flipH="1">
            <a:off x="503115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5" name="Shape 1315"/>
          <p:cNvSpPr/>
          <p:nvPr/>
        </p:nvSpPr>
        <p:spPr>
          <a:xfrm rot="10800000" flipH="1">
            <a:off x="1208423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6" name="Shape 1316"/>
          <p:cNvSpPr/>
          <p:nvPr/>
        </p:nvSpPr>
        <p:spPr>
          <a:xfrm rot="10800000" flipH="1">
            <a:off x="247753" y="49692"/>
            <a:ext cx="295199" cy="2555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317" name="Shape 1317"/>
          <p:cNvGrpSpPr/>
          <p:nvPr/>
        </p:nvGrpSpPr>
        <p:grpSpPr>
          <a:xfrm rot="10800000" flipH="1">
            <a:off x="8218342" y="4123089"/>
            <a:ext cx="685311" cy="593091"/>
            <a:chOff x="238125" y="1431100"/>
            <a:chExt cx="3296350" cy="2852775"/>
          </a:xfrm>
        </p:grpSpPr>
        <p:sp>
          <p:nvSpPr>
            <p:cNvPr id="1318" name="Shape 1318"/>
            <p:cNvSpPr/>
            <p:nvPr/>
          </p:nvSpPr>
          <p:spPr>
            <a:xfrm>
              <a:off x="98072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3" y="0"/>
                  </a:moveTo>
                  <a:lnTo>
                    <a:pt x="0" y="269"/>
                  </a:lnTo>
                  <a:lnTo>
                    <a:pt x="3226" y="5914"/>
                  </a:lnTo>
                  <a:lnTo>
                    <a:pt x="6317" y="591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849675" y="3907525"/>
              <a:ext cx="386425" cy="376350"/>
            </a:xfrm>
            <a:custGeom>
              <a:avLst/>
              <a:gdLst/>
              <a:ahLst/>
              <a:cxnLst/>
              <a:rect l="0" t="0" r="0" b="0"/>
              <a:pathLst>
                <a:path w="15457" h="15054" extrusionOk="0">
                  <a:moveTo>
                    <a:pt x="403" y="0"/>
                  </a:moveTo>
                  <a:lnTo>
                    <a:pt x="0" y="269"/>
                  </a:lnTo>
                  <a:lnTo>
                    <a:pt x="5242" y="9543"/>
                  </a:lnTo>
                  <a:lnTo>
                    <a:pt x="10887" y="15054"/>
                  </a:lnTo>
                  <a:lnTo>
                    <a:pt x="15457" y="1505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715250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162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584200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2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449800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318750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3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39517" y="38978"/>
                  </a:lnTo>
                  <a:lnTo>
                    <a:pt x="37097" y="38978"/>
                  </a:lnTo>
                  <a:lnTo>
                    <a:pt x="33737" y="3333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128650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8125" y="28222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806" y="0"/>
                  </a:moveTo>
                  <a:lnTo>
                    <a:pt x="0" y="1479"/>
                  </a:lnTo>
                  <a:lnTo>
                    <a:pt x="3226" y="6989"/>
                  </a:lnTo>
                  <a:lnTo>
                    <a:pt x="36559" y="40322"/>
                  </a:lnTo>
                  <a:lnTo>
                    <a:pt x="36962" y="40053"/>
                  </a:lnTo>
                  <a:lnTo>
                    <a:pt x="31720" y="30779"/>
                  </a:lnTo>
                  <a:lnTo>
                    <a:pt x="806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13839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51550" y="2761700"/>
              <a:ext cx="779600" cy="840075"/>
            </a:xfrm>
            <a:custGeom>
              <a:avLst/>
              <a:gdLst/>
              <a:ahLst/>
              <a:cxnLst/>
              <a:rect l="0" t="0" r="0" b="0"/>
              <a:pathLst>
                <a:path w="31184" h="33603" extrusionOk="0">
                  <a:moveTo>
                    <a:pt x="1748" y="1"/>
                  </a:moveTo>
                  <a:lnTo>
                    <a:pt x="1" y="2823"/>
                  </a:lnTo>
                  <a:lnTo>
                    <a:pt x="30780" y="33603"/>
                  </a:lnTo>
                  <a:lnTo>
                    <a:pt x="31183" y="33199"/>
                  </a:lnTo>
                  <a:lnTo>
                    <a:pt x="25807" y="2406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88525" y="2697875"/>
              <a:ext cx="608200" cy="675400"/>
            </a:xfrm>
            <a:custGeom>
              <a:avLst/>
              <a:gdLst/>
              <a:ahLst/>
              <a:cxnLst/>
              <a:rect l="0" t="0" r="0" b="0"/>
              <a:pathLst>
                <a:path w="24328" h="27016" extrusionOk="0">
                  <a:moveTo>
                    <a:pt x="1613" y="0"/>
                  </a:moveTo>
                  <a:lnTo>
                    <a:pt x="0" y="2957"/>
                  </a:lnTo>
                  <a:lnTo>
                    <a:pt x="23925" y="27016"/>
                  </a:lnTo>
                  <a:lnTo>
                    <a:pt x="24328" y="26613"/>
                  </a:lnTo>
                  <a:lnTo>
                    <a:pt x="19086" y="17473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14813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157882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322125" y="2637375"/>
              <a:ext cx="443550" cy="504050"/>
            </a:xfrm>
            <a:custGeom>
              <a:avLst/>
              <a:gdLst/>
              <a:ahLst/>
              <a:cxnLst/>
              <a:rect l="0" t="0" r="0" b="0"/>
              <a:pathLst>
                <a:path w="17742" h="20162" extrusionOk="0">
                  <a:moveTo>
                    <a:pt x="1747" y="1"/>
                  </a:moveTo>
                  <a:lnTo>
                    <a:pt x="0" y="2958"/>
                  </a:lnTo>
                  <a:lnTo>
                    <a:pt x="17339" y="20162"/>
                  </a:lnTo>
                  <a:lnTo>
                    <a:pt x="17742" y="19893"/>
                  </a:lnTo>
                  <a:lnTo>
                    <a:pt x="12366" y="10619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359075" y="2576900"/>
              <a:ext cx="275575" cy="336050"/>
            </a:xfrm>
            <a:custGeom>
              <a:avLst/>
              <a:gdLst/>
              <a:ahLst/>
              <a:cxnLst/>
              <a:rect l="0" t="0" r="0" b="0"/>
              <a:pathLst>
                <a:path w="11023" h="13442" extrusionOk="0">
                  <a:moveTo>
                    <a:pt x="1614" y="1"/>
                  </a:moveTo>
                  <a:lnTo>
                    <a:pt x="1" y="2823"/>
                  </a:lnTo>
                  <a:lnTo>
                    <a:pt x="10484" y="13441"/>
                  </a:lnTo>
                  <a:lnTo>
                    <a:pt x="10888" y="13172"/>
                  </a:lnTo>
                  <a:lnTo>
                    <a:pt x="9812" y="1129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167627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392675" y="2513050"/>
              <a:ext cx="275575" cy="309175"/>
            </a:xfrm>
            <a:custGeom>
              <a:avLst/>
              <a:gdLst/>
              <a:ahLst/>
              <a:cxnLst/>
              <a:rect l="0" t="0" r="0" b="0"/>
              <a:pathLst>
                <a:path w="11023" h="12367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1773725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634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429650" y="24525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1871150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40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1965250" y="396465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473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466600" y="23921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06270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500200" y="23282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1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537175" y="22677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160150" y="396465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570775" y="22072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257575" y="396465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55025" y="3964650"/>
              <a:ext cx="383100" cy="319225"/>
            </a:xfrm>
            <a:custGeom>
              <a:avLst/>
              <a:gdLst/>
              <a:ahLst/>
              <a:cxnLst/>
              <a:rect l="0" t="0" r="0" b="0"/>
              <a:pathLst>
                <a:path w="1532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4248" y="12769"/>
                  </a:lnTo>
                  <a:lnTo>
                    <a:pt x="15323" y="10753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607725" y="214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823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452475" y="3941125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3495" y="1"/>
                  </a:moveTo>
                  <a:lnTo>
                    <a:pt x="2957" y="941"/>
                  </a:lnTo>
                  <a:lnTo>
                    <a:pt x="0" y="941"/>
                  </a:lnTo>
                  <a:lnTo>
                    <a:pt x="11156" y="12232"/>
                  </a:lnTo>
                  <a:lnTo>
                    <a:pt x="12904" y="9275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641325" y="208295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678300" y="20224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7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533125" y="3877275"/>
              <a:ext cx="275550" cy="309175"/>
            </a:xfrm>
            <a:custGeom>
              <a:avLst/>
              <a:gdLst/>
              <a:ahLst/>
              <a:cxnLst/>
              <a:rect l="0" t="0" r="0" b="0"/>
              <a:pathLst>
                <a:path w="11022" h="12367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366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570075" y="38168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711900" y="19620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0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603675" y="37563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748850" y="18981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748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640650" y="36924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785825" y="18376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677600" y="36320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819425" y="177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711200" y="35715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856375" y="1713350"/>
              <a:ext cx="275575" cy="309150"/>
            </a:xfrm>
            <a:custGeom>
              <a:avLst/>
              <a:gdLst/>
              <a:ahLst/>
              <a:cxnLst/>
              <a:rect l="0" t="0" r="0" b="0"/>
              <a:pathLst>
                <a:path w="11023" h="12366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890000" y="165285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1" y="9275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748175" y="35110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0" y="2823"/>
                  </a:lnTo>
                  <a:lnTo>
                    <a:pt x="9274" y="12232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781775" y="34471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0" y="2958"/>
                  </a:lnTo>
                  <a:lnTo>
                    <a:pt x="9409" y="12232"/>
                  </a:lnTo>
                  <a:lnTo>
                    <a:pt x="11022" y="9409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926950" y="15923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613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960550" y="1531900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0"/>
                  </a:moveTo>
                  <a:lnTo>
                    <a:pt x="1" y="2823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818725" y="33867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1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997525" y="1468050"/>
              <a:ext cx="322600" cy="305800"/>
            </a:xfrm>
            <a:custGeom>
              <a:avLst/>
              <a:gdLst/>
              <a:ahLst/>
              <a:cxnLst/>
              <a:rect l="0" t="0" r="0" b="0"/>
              <a:pathLst>
                <a:path w="12904" h="12232" extrusionOk="0">
                  <a:moveTo>
                    <a:pt x="1747" y="0"/>
                  </a:moveTo>
                  <a:lnTo>
                    <a:pt x="0" y="2957"/>
                  </a:lnTo>
                  <a:lnTo>
                    <a:pt x="9274" y="12231"/>
                  </a:lnTo>
                  <a:lnTo>
                    <a:pt x="9946" y="11291"/>
                  </a:lnTo>
                  <a:lnTo>
                    <a:pt x="12903" y="1129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852325" y="3326225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0"/>
                  </a:moveTo>
                  <a:lnTo>
                    <a:pt x="1" y="2957"/>
                  </a:lnTo>
                  <a:lnTo>
                    <a:pt x="9409" y="12231"/>
                  </a:lnTo>
                  <a:lnTo>
                    <a:pt x="11022" y="927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1034475" y="1431100"/>
              <a:ext cx="383075" cy="319225"/>
            </a:xfrm>
            <a:custGeom>
              <a:avLst/>
              <a:gdLst/>
              <a:ahLst/>
              <a:cxnLst/>
              <a:rect l="0" t="0" r="0" b="0"/>
              <a:pathLst>
                <a:path w="15323" h="12769" extrusionOk="0">
                  <a:moveTo>
                    <a:pt x="1076" y="0"/>
                  </a:moveTo>
                  <a:lnTo>
                    <a:pt x="1" y="2016"/>
                  </a:lnTo>
                  <a:lnTo>
                    <a:pt x="10619" y="12769"/>
                  </a:lnTo>
                  <a:lnTo>
                    <a:pt x="15323" y="12769"/>
                  </a:lnTo>
                  <a:lnTo>
                    <a:pt x="2554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889300" y="32623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748" y="0"/>
                  </a:moveTo>
                  <a:lnTo>
                    <a:pt x="0" y="2957"/>
                  </a:lnTo>
                  <a:lnTo>
                    <a:pt x="9274" y="12366"/>
                  </a:lnTo>
                  <a:lnTo>
                    <a:pt x="11022" y="940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10781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926250" y="3201900"/>
              <a:ext cx="272200" cy="305800"/>
            </a:xfrm>
            <a:custGeom>
              <a:avLst/>
              <a:gdLst/>
              <a:ahLst/>
              <a:cxnLst/>
              <a:rect l="0" t="0" r="0" b="0"/>
              <a:pathLst>
                <a:path w="10888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0888" y="9274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117560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959850" y="31414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275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996825" y="3077575"/>
              <a:ext cx="275550" cy="309150"/>
            </a:xfrm>
            <a:custGeom>
              <a:avLst/>
              <a:gdLst/>
              <a:ahLst/>
              <a:cxnLst/>
              <a:rect l="0" t="0" r="0" b="0"/>
              <a:pathLst>
                <a:path w="11022" h="12366" extrusionOk="0">
                  <a:moveTo>
                    <a:pt x="1613" y="0"/>
                  </a:moveTo>
                  <a:lnTo>
                    <a:pt x="0" y="2957"/>
                  </a:lnTo>
                  <a:lnTo>
                    <a:pt x="9275" y="12366"/>
                  </a:lnTo>
                  <a:lnTo>
                    <a:pt x="11022" y="9409"/>
                  </a:lnTo>
                  <a:lnTo>
                    <a:pt x="1613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12730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137050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3030425" y="301707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8" y="1"/>
                  </a:moveTo>
                  <a:lnTo>
                    <a:pt x="1" y="2958"/>
                  </a:lnTo>
                  <a:lnTo>
                    <a:pt x="9409" y="12232"/>
                  </a:lnTo>
                  <a:lnTo>
                    <a:pt x="11022" y="927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1467950" y="1431100"/>
              <a:ext cx="433475" cy="319225"/>
            </a:xfrm>
            <a:custGeom>
              <a:avLst/>
              <a:gdLst/>
              <a:ahLst/>
              <a:cxnLst/>
              <a:rect l="0" t="0" r="0" b="0"/>
              <a:pathLst>
                <a:path w="17339" h="12769" extrusionOk="0">
                  <a:moveTo>
                    <a:pt x="0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3067375" y="2956600"/>
              <a:ext cx="275575" cy="305800"/>
            </a:xfrm>
            <a:custGeom>
              <a:avLst/>
              <a:gdLst/>
              <a:ahLst/>
              <a:cxnLst/>
              <a:rect l="0" t="0" r="0" b="0"/>
              <a:pathLst>
                <a:path w="11023" h="12232" extrusionOk="0">
                  <a:moveTo>
                    <a:pt x="1614" y="0"/>
                  </a:moveTo>
                  <a:lnTo>
                    <a:pt x="1" y="2957"/>
                  </a:lnTo>
                  <a:lnTo>
                    <a:pt x="9275" y="12231"/>
                  </a:lnTo>
                  <a:lnTo>
                    <a:pt x="11022" y="9275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15653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3101000" y="2896125"/>
              <a:ext cx="275550" cy="305800"/>
            </a:xfrm>
            <a:custGeom>
              <a:avLst/>
              <a:gdLst/>
              <a:ahLst/>
              <a:cxnLst/>
              <a:rect l="0" t="0" r="0" b="0"/>
              <a:pathLst>
                <a:path w="11022" h="12232" extrusionOk="0">
                  <a:moveTo>
                    <a:pt x="1747" y="0"/>
                  </a:moveTo>
                  <a:lnTo>
                    <a:pt x="0" y="2823"/>
                  </a:lnTo>
                  <a:lnTo>
                    <a:pt x="9409" y="12231"/>
                  </a:lnTo>
                  <a:lnTo>
                    <a:pt x="11021" y="9274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3137950" y="2802025"/>
              <a:ext cx="275550" cy="336050"/>
            </a:xfrm>
            <a:custGeom>
              <a:avLst/>
              <a:gdLst/>
              <a:ahLst/>
              <a:cxnLst/>
              <a:rect l="0" t="0" r="0" b="0"/>
              <a:pathLst>
                <a:path w="11022" h="13442" extrusionOk="0">
                  <a:moveTo>
                    <a:pt x="404" y="1"/>
                  </a:moveTo>
                  <a:lnTo>
                    <a:pt x="1" y="404"/>
                  </a:lnTo>
                  <a:lnTo>
                    <a:pt x="1076" y="2286"/>
                  </a:lnTo>
                  <a:lnTo>
                    <a:pt x="1" y="4167"/>
                  </a:lnTo>
                  <a:lnTo>
                    <a:pt x="9275" y="13441"/>
                  </a:lnTo>
                  <a:lnTo>
                    <a:pt x="11022" y="106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166282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3006900" y="2573550"/>
              <a:ext cx="440200" cy="504050"/>
            </a:xfrm>
            <a:custGeom>
              <a:avLst/>
              <a:gdLst/>
              <a:ahLst/>
              <a:cxnLst/>
              <a:rect l="0" t="0" r="0" b="0"/>
              <a:pathLst>
                <a:path w="17608" h="20162" extrusionOk="0">
                  <a:moveTo>
                    <a:pt x="404" y="0"/>
                  </a:moveTo>
                  <a:lnTo>
                    <a:pt x="1" y="269"/>
                  </a:lnTo>
                  <a:lnTo>
                    <a:pt x="5243" y="9543"/>
                  </a:lnTo>
                  <a:lnTo>
                    <a:pt x="15995" y="20161"/>
                  </a:lnTo>
                  <a:lnTo>
                    <a:pt x="17608" y="1720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1760275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635" y="12769"/>
                  </a:lnTo>
                  <a:lnTo>
                    <a:pt x="17339" y="12769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1854350" y="1431100"/>
              <a:ext cx="436850" cy="319225"/>
            </a:xfrm>
            <a:custGeom>
              <a:avLst/>
              <a:gdLst/>
              <a:ahLst/>
              <a:cxnLst/>
              <a:rect l="0" t="0" r="0" b="0"/>
              <a:pathLst>
                <a:path w="17474" h="12769" extrusionOk="0">
                  <a:moveTo>
                    <a:pt x="1" y="0"/>
                  </a:moveTo>
                  <a:lnTo>
                    <a:pt x="12770" y="12769"/>
                  </a:lnTo>
                  <a:lnTo>
                    <a:pt x="17474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872500" y="2345050"/>
              <a:ext cx="611575" cy="672050"/>
            </a:xfrm>
            <a:custGeom>
              <a:avLst/>
              <a:gdLst/>
              <a:ahLst/>
              <a:cxnLst/>
              <a:rect l="0" t="0" r="0" b="0"/>
              <a:pathLst>
                <a:path w="24463" h="26882" extrusionOk="0">
                  <a:moveTo>
                    <a:pt x="538" y="1"/>
                  </a:moveTo>
                  <a:lnTo>
                    <a:pt x="0" y="269"/>
                  </a:lnTo>
                  <a:lnTo>
                    <a:pt x="5377" y="9409"/>
                  </a:lnTo>
                  <a:lnTo>
                    <a:pt x="22715" y="26882"/>
                  </a:lnTo>
                  <a:lnTo>
                    <a:pt x="24462" y="2392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741450" y="2113200"/>
              <a:ext cx="779575" cy="843425"/>
            </a:xfrm>
            <a:custGeom>
              <a:avLst/>
              <a:gdLst/>
              <a:ahLst/>
              <a:cxnLst/>
              <a:rect l="0" t="0" r="0" b="0"/>
              <a:pathLst>
                <a:path w="31183" h="33737" extrusionOk="0">
                  <a:moveTo>
                    <a:pt x="404" y="0"/>
                  </a:moveTo>
                  <a:lnTo>
                    <a:pt x="0" y="404"/>
                  </a:lnTo>
                  <a:lnTo>
                    <a:pt x="5242" y="9543"/>
                  </a:lnTo>
                  <a:lnTo>
                    <a:pt x="29436" y="33736"/>
                  </a:lnTo>
                  <a:lnTo>
                    <a:pt x="31183" y="30780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195180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049250" y="1431100"/>
              <a:ext cx="433500" cy="319225"/>
            </a:xfrm>
            <a:custGeom>
              <a:avLst/>
              <a:gdLst/>
              <a:ahLst/>
              <a:cxnLst/>
              <a:rect l="0" t="0" r="0" b="0"/>
              <a:pathLst>
                <a:path w="17340" h="12769" extrusionOk="0">
                  <a:moveTo>
                    <a:pt x="1" y="0"/>
                  </a:moveTo>
                  <a:lnTo>
                    <a:pt x="12769" y="12769"/>
                  </a:lnTo>
                  <a:lnTo>
                    <a:pt x="17339" y="12769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10400" y="1884700"/>
              <a:ext cx="924075" cy="1008075"/>
            </a:xfrm>
            <a:custGeom>
              <a:avLst/>
              <a:gdLst/>
              <a:ahLst/>
              <a:cxnLst/>
              <a:rect l="0" t="0" r="0" b="0"/>
              <a:pathLst>
                <a:path w="36963" h="40323" extrusionOk="0">
                  <a:moveTo>
                    <a:pt x="404" y="1"/>
                  </a:moveTo>
                  <a:lnTo>
                    <a:pt x="1" y="270"/>
                  </a:lnTo>
                  <a:lnTo>
                    <a:pt x="5242" y="9544"/>
                  </a:lnTo>
                  <a:lnTo>
                    <a:pt x="36022" y="40323"/>
                  </a:lnTo>
                  <a:lnTo>
                    <a:pt x="36963" y="38979"/>
                  </a:lnTo>
                  <a:lnTo>
                    <a:pt x="33737" y="333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146700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12769" y="12769"/>
                  </a:lnTo>
                  <a:lnTo>
                    <a:pt x="15188" y="12769"/>
                  </a:lnTo>
                  <a:lnTo>
                    <a:pt x="18549" y="18548"/>
                  </a:lnTo>
                  <a:lnTo>
                    <a:pt x="51882" y="51881"/>
                  </a:lnTo>
                  <a:lnTo>
                    <a:pt x="52285" y="51478"/>
                  </a:lnTo>
                  <a:lnTo>
                    <a:pt x="46909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244150" y="1431100"/>
              <a:ext cx="1075275" cy="1065175"/>
            </a:xfrm>
            <a:custGeom>
              <a:avLst/>
              <a:gdLst/>
              <a:ahLst/>
              <a:cxnLst/>
              <a:rect l="0" t="0" r="0" b="0"/>
              <a:pathLst>
                <a:path w="43011" h="42607" extrusionOk="0">
                  <a:moveTo>
                    <a:pt x="0" y="0"/>
                  </a:moveTo>
                  <a:lnTo>
                    <a:pt x="42607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341575" y="1431100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1" y="0"/>
                  </a:moveTo>
                  <a:lnTo>
                    <a:pt x="33468" y="33467"/>
                  </a:lnTo>
                  <a:lnTo>
                    <a:pt x="33872" y="33198"/>
                  </a:lnTo>
                  <a:lnTo>
                    <a:pt x="28495" y="2392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439025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1" y="0"/>
                  </a:moveTo>
                  <a:lnTo>
                    <a:pt x="24194" y="24328"/>
                  </a:lnTo>
                  <a:lnTo>
                    <a:pt x="24732" y="23924"/>
                  </a:lnTo>
                  <a:lnTo>
                    <a:pt x="19355" y="1478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533125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350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630575" y="1431100"/>
              <a:ext cx="161300" cy="147850"/>
            </a:xfrm>
            <a:custGeom>
              <a:avLst/>
              <a:gdLst/>
              <a:ahLst/>
              <a:cxnLst/>
              <a:rect l="0" t="0" r="0" b="0"/>
              <a:pathLst>
                <a:path w="6452" h="5914" extrusionOk="0">
                  <a:moveTo>
                    <a:pt x="0" y="0"/>
                  </a:moveTo>
                  <a:lnTo>
                    <a:pt x="6048" y="5914"/>
                  </a:lnTo>
                  <a:lnTo>
                    <a:pt x="6452" y="5645"/>
                  </a:lnTo>
                  <a:lnTo>
                    <a:pt x="3226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00" name="Shape 1400"/>
          <p:cNvSpPr/>
          <p:nvPr/>
        </p:nvSpPr>
        <p:spPr>
          <a:xfrm rot="10800000" flipH="1">
            <a:off x="8763567" y="4485979"/>
            <a:ext cx="542999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1" name="Shape 1401"/>
          <p:cNvSpPr/>
          <p:nvPr/>
        </p:nvSpPr>
        <p:spPr>
          <a:xfrm rot="10800000" flipH="1">
            <a:off x="8523810" y="4741099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2" name="Shape 1402"/>
          <p:cNvSpPr/>
          <p:nvPr/>
        </p:nvSpPr>
        <p:spPr>
          <a:xfrm rot="10800000" flipH="1">
            <a:off x="8322785" y="3628022"/>
            <a:ext cx="542999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3" name="Shape 1403"/>
          <p:cNvSpPr/>
          <p:nvPr/>
        </p:nvSpPr>
        <p:spPr>
          <a:xfrm rot="10800000" flipH="1">
            <a:off x="8763568" y="4009882"/>
            <a:ext cx="237599" cy="205799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9BBD5"/>
              </a:buClr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19BBD5"/>
              </a:buClr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19BBD5"/>
              </a:buClr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6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Shape 1408"/>
          <p:cNvSpPr txBox="1">
            <a:spLocks noGrp="1"/>
          </p:cNvSpPr>
          <p:nvPr>
            <p:ph type="ctrTitle"/>
          </p:nvPr>
        </p:nvSpPr>
        <p:spPr>
          <a:xfrm>
            <a:off x="1648578" y="1604563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SmartGrid</a:t>
            </a:r>
            <a:endParaRPr lang="en" dirty="0"/>
          </a:p>
        </p:txBody>
      </p:sp>
      <p:sp>
        <p:nvSpPr>
          <p:cNvPr id="3" name="Shape 1423">
            <a:extLst>
              <a:ext uri="{FF2B5EF4-FFF2-40B4-BE49-F238E27FC236}">
                <a16:creationId xmlns:a16="http://schemas.microsoft.com/office/drawing/2014/main" id="{DDB45CE0-306D-4D47-B71E-693D51D9B075}"/>
              </a:ext>
            </a:extLst>
          </p:cNvPr>
          <p:cNvSpPr txBox="1">
            <a:spLocks/>
          </p:cNvSpPr>
          <p:nvPr/>
        </p:nvSpPr>
        <p:spPr>
          <a:xfrm>
            <a:off x="2411720" y="2555575"/>
            <a:ext cx="4817216" cy="246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 algn="ctr">
              <a:spcBef>
                <a:spcPts val="0"/>
              </a:spcBef>
              <a:buFont typeface="Muli"/>
              <a:buNone/>
            </a:pPr>
            <a:r>
              <a:rPr lang="en-US" sz="2000" b="1" dirty="0"/>
              <a:t>Team SmartGrid10</a:t>
            </a:r>
          </a:p>
          <a:p>
            <a:pPr algn="ctr">
              <a:spcBef>
                <a:spcPts val="0"/>
              </a:spcBef>
              <a:buFont typeface="Muli"/>
              <a:buNone/>
            </a:pPr>
            <a:r>
              <a:rPr lang="en-US" dirty="0"/>
              <a:t>By: Casper Lammers, Lisette van </a:t>
            </a:r>
            <a:r>
              <a:rPr lang="en-US" dirty="0" err="1"/>
              <a:t>Nieuwkerk</a:t>
            </a:r>
            <a:r>
              <a:rPr lang="en-US" dirty="0"/>
              <a:t> &amp; David </a:t>
            </a:r>
            <a:r>
              <a:rPr lang="en-US" dirty="0" err="1"/>
              <a:t>Mokken</a:t>
            </a: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1711323" y="-120237"/>
            <a:ext cx="7477491" cy="848017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ym typeface="Muli"/>
              </a:rPr>
              <a:t>Simulated annealing</a:t>
            </a:r>
            <a:endParaRPr lang="en" dirty="0">
              <a:sym typeface="Mul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77" name="Shape 1577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165100" y="1388180"/>
                <a:ext cx="7772400" cy="3755320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rPr lang="en" dirty="0" err="1">
                    <a:sym typeface="Arial"/>
                  </a:rPr>
                  <a:t>Koelschema</a:t>
                </a:r>
                <a:r>
                  <a:rPr lang="en" dirty="0">
                    <a:sym typeface="Arial"/>
                  </a:rPr>
                  <a:t>:</a:t>
                </a:r>
                <a:br>
                  <a:rPr lang="en" dirty="0">
                    <a:sym typeface="Arial"/>
                  </a:rPr>
                </a:br>
                <a:r>
                  <a:rPr lang="en" dirty="0">
                    <a:sym typeface="Arial"/>
                  </a:rPr>
                  <a:t>- </a:t>
                </a:r>
                <a:r>
                  <a:rPr lang="en" dirty="0" err="1">
                    <a:sym typeface="Arial"/>
                  </a:rPr>
                  <a:t>Begintemperatuur</a:t>
                </a:r>
                <a:r>
                  <a:rPr lang="en" dirty="0">
                    <a:sym typeface="Arial"/>
                  </a:rPr>
                  <a:t>: T = 1.5</a:t>
                </a:r>
                <a:br>
                  <a:rPr lang="en" dirty="0">
                    <a:sym typeface="Arial"/>
                  </a:rPr>
                </a:br>
                <a:r>
                  <a:rPr lang="en" dirty="0">
                    <a:sym typeface="Arial"/>
                  </a:rPr>
                  <a:t>- </a:t>
                </a:r>
                <a:r>
                  <a:rPr lang="en" dirty="0" err="1">
                    <a:sym typeface="Arial"/>
                  </a:rPr>
                  <a:t>T_min</a:t>
                </a:r>
                <a:r>
                  <a:rPr lang="en" dirty="0">
                    <a:sym typeface="Arial"/>
                  </a:rPr>
                  <a:t> = 0.0001</a:t>
                </a:r>
              </a:p>
              <a:p>
                <a:pPr lvl="0">
                  <a:spcBef>
                    <a:spcPts val="0"/>
                  </a:spcBef>
                  <a:buNone/>
                </a:pPr>
                <a:r>
                  <a:rPr lang="en" dirty="0">
                    <a:sym typeface="Arial"/>
                  </a:rPr>
                  <a:t>- </a:t>
                </a:r>
                <a14:m>
                  <m:oMath xmlns:m="http://schemas.openxmlformats.org/officeDocument/2006/math">
                    <m:r>
                      <a:rPr lang="nl-NL" b="0" i="1" smtClean="0">
                        <a:latin typeface="Cambria Math" panose="02040503050406030204" pitchFamily="18" charset="0"/>
                        <a:sym typeface="Arial"/>
                      </a:rPr>
                      <m:t>⍺</m:t>
                    </m:r>
                  </m:oMath>
                </a14:m>
                <a:r>
                  <a:rPr lang="en" dirty="0">
                    <a:sym typeface="Arial"/>
                  </a:rPr>
                  <a:t> = 0.99</a:t>
                </a:r>
              </a:p>
              <a:p>
                <a:pPr lvl="0">
                  <a:spcBef>
                    <a:spcPts val="0"/>
                  </a:spcBef>
                  <a:buNone/>
                </a:pPr>
                <a:r>
                  <a:rPr lang="en" dirty="0">
                    <a:sym typeface="Arial"/>
                  </a:rPr>
                  <a:t>while T &gt; </a:t>
                </a:r>
                <a:r>
                  <a:rPr lang="en" dirty="0" err="1">
                    <a:sym typeface="Arial"/>
                  </a:rPr>
                  <a:t>T_min</a:t>
                </a:r>
                <a:r>
                  <a:rPr lang="en" dirty="0">
                    <a:sym typeface="Arial"/>
                  </a:rPr>
                  <a:t>:    (T * </a:t>
                </a:r>
                <a14:m>
                  <m:oMath xmlns:m="http://schemas.openxmlformats.org/officeDocument/2006/math">
                    <m:r>
                      <a:rPr lang="nl-NL" i="1">
                        <a:latin typeface="Cambria Math" panose="02040503050406030204" pitchFamily="18" charset="0"/>
                        <a:sym typeface="Arial"/>
                      </a:rPr>
                      <m:t>⍺</m:t>
                    </m:r>
                  </m:oMath>
                </a14:m>
                <a:r>
                  <a:rPr lang="en" dirty="0">
                    <a:sym typeface="Arial"/>
                  </a:rPr>
                  <a:t> )</a:t>
                </a:r>
              </a:p>
              <a:p>
                <a:pPr lvl="0">
                  <a:spcBef>
                    <a:spcPts val="0"/>
                  </a:spcBef>
                  <a:buNone/>
                </a:pP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r>
                  <a:rPr lang="en" dirty="0">
                    <a:sym typeface="Arial"/>
                  </a:rPr>
                  <a:t> Random </a:t>
                </a:r>
                <a:r>
                  <a:rPr lang="en" dirty="0" err="1">
                    <a:sym typeface="Arial"/>
                  </a:rPr>
                  <a:t>beginpositie</a:t>
                </a: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Neigbouring</a:t>
                </a:r>
                <a:r>
                  <a:rPr lang="en" dirty="0">
                    <a:sym typeface="Arial"/>
                  </a:rPr>
                  <a:t> solutions random </a:t>
                </a:r>
                <a:r>
                  <a:rPr lang="en" dirty="0" err="1">
                    <a:sym typeface="Arial"/>
                  </a:rPr>
                  <a:t>bepaald</a:t>
                </a:r>
                <a:r>
                  <a:rPr lang="en" dirty="0">
                    <a:sym typeface="Arial"/>
                  </a:rPr>
                  <a:t> </a:t>
                </a:r>
              </a:p>
              <a:p>
                <a:pPr>
                  <a:spcBef>
                    <a:spcPts val="0"/>
                  </a:spcBef>
                  <a:buNone/>
                </a:pPr>
                <a:r>
                  <a:rPr lang="en" dirty="0">
                    <a:sym typeface="Arial"/>
                  </a:rPr>
                  <a:t>        &gt; (2 </a:t>
                </a:r>
                <a:r>
                  <a:rPr lang="en" dirty="0" err="1">
                    <a:sym typeface="Arial"/>
                  </a:rPr>
                  <a:t>Opt</a:t>
                </a: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verandering</a:t>
                </a:r>
                <a:r>
                  <a:rPr lang="en" dirty="0">
                    <a:sym typeface="Arial"/>
                  </a:rPr>
                  <a:t> van 2 </a:t>
                </a:r>
                <a:r>
                  <a:rPr lang="en" dirty="0" err="1">
                    <a:sym typeface="Arial"/>
                  </a:rPr>
                  <a:t>huizen</a:t>
                </a:r>
                <a:r>
                  <a:rPr lang="en" dirty="0">
                    <a:sym typeface="Arial"/>
                  </a:rPr>
                  <a:t>)</a:t>
                </a:r>
              </a:p>
              <a:p>
                <a:pPr marL="285750" indent="-285750">
                  <a:spcBef>
                    <a:spcPts val="0"/>
                  </a:spcBef>
                </a:pP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Afkoeling</a:t>
                </a:r>
                <a:r>
                  <a:rPr lang="en" dirty="0">
                    <a:sym typeface="Arial"/>
                  </a:rPr>
                  <a:t> per 10 </a:t>
                </a:r>
                <a:r>
                  <a:rPr lang="en" dirty="0" err="1">
                    <a:sym typeface="Arial"/>
                  </a:rPr>
                  <a:t>iteraties</a:t>
                </a: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r>
                  <a:rPr lang="en" dirty="0" err="1">
                    <a:sym typeface="Arial"/>
                  </a:rPr>
                  <a:t>Verslechteringen</a:t>
                </a: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nauwelijks</a:t>
                </a: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zichtbaar</a:t>
                </a:r>
                <a:r>
                  <a:rPr lang="en" dirty="0">
                    <a:sym typeface="Arial"/>
                  </a:rPr>
                  <a:t> door </a:t>
                </a:r>
                <a:br>
                  <a:rPr lang="en" dirty="0">
                    <a:sym typeface="Arial"/>
                  </a:rPr>
                </a:br>
                <a:r>
                  <a:rPr lang="en" dirty="0">
                    <a:sym typeface="Arial"/>
                  </a:rPr>
                  <a:t>2 </a:t>
                </a:r>
                <a:r>
                  <a:rPr lang="en" dirty="0" err="1">
                    <a:sym typeface="Arial"/>
                  </a:rPr>
                  <a:t>Opt</a:t>
                </a:r>
                <a:r>
                  <a:rPr lang="en" dirty="0">
                    <a:sym typeface="Arial"/>
                  </a:rPr>
                  <a:t> </a:t>
                </a:r>
                <a:r>
                  <a:rPr lang="en" dirty="0" err="1">
                    <a:sym typeface="Arial"/>
                  </a:rPr>
                  <a:t>veranderingen</a:t>
                </a: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endParaRPr lang="en" dirty="0">
                  <a:sym typeface="Arial"/>
                </a:endParaRPr>
              </a:p>
              <a:p>
                <a:pPr marL="285750" indent="-285750">
                  <a:spcBef>
                    <a:spcPts val="0"/>
                  </a:spcBef>
                </a:pPr>
                <a:endParaRPr lang="en" dirty="0">
                  <a:sym typeface="Arial"/>
                </a:endParaRPr>
              </a:p>
              <a:p>
                <a:pPr lvl="0">
                  <a:spcBef>
                    <a:spcPts val="0"/>
                  </a:spcBef>
                  <a:buNone/>
                </a:pPr>
                <a:br>
                  <a:rPr lang="en" dirty="0"/>
                </a:br>
                <a:endParaRPr lang="en" dirty="0"/>
              </a:p>
              <a:p>
                <a:pPr lvl="0" rtl="0">
                  <a:spcBef>
                    <a:spcPts val="0"/>
                  </a:spcBef>
                  <a:buNone/>
                </a:pPr>
                <a:endParaRPr lang="en" dirty="0"/>
              </a:p>
              <a:p>
                <a:pPr lvl="0" rtl="0">
                  <a:spcBef>
                    <a:spcPts val="0"/>
                  </a:spcBef>
                  <a:buNone/>
                </a:pPr>
                <a:endParaRPr lang="en" dirty="0"/>
              </a:p>
            </p:txBody>
          </p:sp>
        </mc:Choice>
        <mc:Fallback xmlns="">
          <p:sp>
            <p:nvSpPr>
              <p:cNvPr id="1577" name="Shape 157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165100" y="1388180"/>
                <a:ext cx="7772400" cy="3755320"/>
              </a:xfrm>
              <a:prstGeom prst="rect">
                <a:avLst/>
              </a:prstGeom>
              <a:blipFill>
                <a:blip r:embed="rId3"/>
                <a:stretch>
                  <a:fillRect l="-32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fbeelding 1">
            <a:extLst>
              <a:ext uri="{FF2B5EF4-FFF2-40B4-BE49-F238E27FC236}">
                <a16:creationId xmlns:a16="http://schemas.microsoft.com/office/drawing/2014/main" id="{428624C0-0837-2D43-B163-B84467D34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300" y="104775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93385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1433894" y="211251"/>
            <a:ext cx="77724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 err="1">
                <a:sym typeface="Muli"/>
              </a:rPr>
              <a:t>Resultaten</a:t>
            </a:r>
            <a:r>
              <a:rPr lang="en-US" dirty="0">
                <a:sym typeface="Muli"/>
              </a:rPr>
              <a:t> </a:t>
            </a:r>
            <a:r>
              <a:rPr lang="en-US" dirty="0" err="1">
                <a:sym typeface="Muli"/>
              </a:rPr>
              <a:t>vaste</a:t>
            </a:r>
            <a:r>
              <a:rPr lang="en-US" dirty="0">
                <a:sym typeface="Muli"/>
              </a:rPr>
              <a:t> </a:t>
            </a:r>
            <a:r>
              <a:rPr lang="en-US" dirty="0" err="1">
                <a:sym typeface="Muli"/>
              </a:rPr>
              <a:t>batterijlocaties</a:t>
            </a:r>
            <a:endParaRPr lang="en" dirty="0">
              <a:sym typeface="Muli"/>
            </a:endParaRPr>
          </a:p>
        </p:txBody>
      </p:sp>
      <p:sp>
        <p:nvSpPr>
          <p:cNvPr id="1577" name="Shape 1577"/>
          <p:cNvSpPr txBox="1">
            <a:spLocks noGrp="1"/>
          </p:cNvSpPr>
          <p:nvPr>
            <p:ph type="subTitle" idx="4294967295"/>
          </p:nvPr>
        </p:nvSpPr>
        <p:spPr>
          <a:xfrm>
            <a:off x="1428323" y="953425"/>
            <a:ext cx="4261823" cy="11166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1" indent="-285750">
              <a:spcBef>
                <a:spcPts val="0"/>
              </a:spcBef>
            </a:pPr>
            <a:r>
              <a:rPr lang="en" dirty="0"/>
              <a:t>Score in </a:t>
            </a:r>
            <a:r>
              <a:rPr lang="en" dirty="0" err="1"/>
              <a:t>totale</a:t>
            </a:r>
            <a:r>
              <a:rPr lang="en" dirty="0"/>
              <a:t> </a:t>
            </a:r>
            <a:r>
              <a:rPr lang="en" dirty="0" err="1"/>
              <a:t>afstand</a:t>
            </a:r>
            <a:r>
              <a:rPr lang="en" dirty="0"/>
              <a:t> van de </a:t>
            </a:r>
            <a:r>
              <a:rPr lang="en" dirty="0" err="1"/>
              <a:t>connecties</a:t>
            </a:r>
            <a:endParaRPr lang="en" dirty="0"/>
          </a:p>
          <a:p>
            <a:pPr marL="285750" lvl="1" indent="-285750">
              <a:spcBef>
                <a:spcPts val="0"/>
              </a:spcBef>
            </a:pPr>
            <a:r>
              <a:rPr lang="en" dirty="0" err="1"/>
              <a:t>Voldoen</a:t>
            </a:r>
            <a:r>
              <a:rPr lang="en" dirty="0"/>
              <a:t> </a:t>
            </a:r>
            <a:r>
              <a:rPr lang="en" dirty="0" err="1"/>
              <a:t>aan</a:t>
            </a:r>
            <a:r>
              <a:rPr lang="en" dirty="0"/>
              <a:t> </a:t>
            </a:r>
            <a:r>
              <a:rPr lang="en" dirty="0" err="1"/>
              <a:t>alle</a:t>
            </a:r>
            <a:r>
              <a:rPr lang="en" dirty="0"/>
              <a:t> constraints</a:t>
            </a:r>
          </a:p>
          <a:p>
            <a:pPr marL="285750" lvl="1" indent="-285750">
              <a:spcBef>
                <a:spcPts val="0"/>
              </a:spcBef>
            </a:pPr>
            <a:r>
              <a:rPr lang="en" dirty="0" err="1"/>
              <a:t>Beste</a:t>
            </a:r>
            <a:r>
              <a:rPr lang="en" dirty="0"/>
              <a:t> </a:t>
            </a:r>
            <a:r>
              <a:rPr lang="en" dirty="0" err="1"/>
              <a:t>resultaat</a:t>
            </a:r>
            <a:r>
              <a:rPr lang="en" dirty="0"/>
              <a:t> van 10.000 runs per </a:t>
            </a:r>
            <a:r>
              <a:rPr lang="en" dirty="0" err="1"/>
              <a:t>algoritme</a:t>
            </a:r>
            <a:endParaRPr lang="en" dirty="0"/>
          </a:p>
        </p:txBody>
      </p:sp>
      <p:sp>
        <p:nvSpPr>
          <p:cNvPr id="10" name="Shape 1572">
            <a:extLst>
              <a:ext uri="{FF2B5EF4-FFF2-40B4-BE49-F238E27FC236}">
                <a16:creationId xmlns:a16="http://schemas.microsoft.com/office/drawing/2014/main" id="{9E85D27F-380F-304A-98C4-B84CFC813263}"/>
              </a:ext>
            </a:extLst>
          </p:cNvPr>
          <p:cNvSpPr txBox="1">
            <a:spLocks/>
          </p:cNvSpPr>
          <p:nvPr/>
        </p:nvSpPr>
        <p:spPr>
          <a:xfrm>
            <a:off x="5005518" y="4417784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+- 8500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" name="Shape 1572">
            <a:extLst>
              <a:ext uri="{FF2B5EF4-FFF2-40B4-BE49-F238E27FC236}">
                <a16:creationId xmlns:a16="http://schemas.microsoft.com/office/drawing/2014/main" id="{E6468907-D4F3-6947-A5C1-839D68DA9BF5}"/>
              </a:ext>
            </a:extLst>
          </p:cNvPr>
          <p:cNvSpPr txBox="1">
            <a:spLocks/>
          </p:cNvSpPr>
          <p:nvPr/>
        </p:nvSpPr>
        <p:spPr>
          <a:xfrm>
            <a:off x="2151162" y="3802332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Bounds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" name="Shape 1572">
            <a:extLst>
              <a:ext uri="{FF2B5EF4-FFF2-40B4-BE49-F238E27FC236}">
                <a16:creationId xmlns:a16="http://schemas.microsoft.com/office/drawing/2014/main" id="{664EBA0B-F95F-A343-B6A3-D7EB5BFE740C}"/>
              </a:ext>
            </a:extLst>
          </p:cNvPr>
          <p:cNvSpPr txBox="1">
            <a:spLocks/>
          </p:cNvSpPr>
          <p:nvPr/>
        </p:nvSpPr>
        <p:spPr>
          <a:xfrm>
            <a:off x="-703195" y="4369513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+- 2000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322671C2-B477-324A-9E58-B1676961EF96}"/>
              </a:ext>
            </a:extLst>
          </p:cNvPr>
          <p:cNvCxnSpPr/>
          <p:nvPr/>
        </p:nvCxnSpPr>
        <p:spPr>
          <a:xfrm>
            <a:off x="1617168" y="4435126"/>
            <a:ext cx="51854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22420F8C-6378-D746-BDC9-73C8C8368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577474"/>
              </p:ext>
            </p:extLst>
          </p:nvPr>
        </p:nvGraphicFramePr>
        <p:xfrm>
          <a:off x="1050771" y="2266256"/>
          <a:ext cx="6318252" cy="1483360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821321">
                  <a:extLst>
                    <a:ext uri="{9D8B030D-6E8A-4147-A177-3AD203B41FA5}">
                      <a16:colId xmlns:a16="http://schemas.microsoft.com/office/drawing/2014/main" val="1860922581"/>
                    </a:ext>
                  </a:extLst>
                </a:gridCol>
                <a:gridCol w="1009202">
                  <a:extLst>
                    <a:ext uri="{9D8B030D-6E8A-4147-A177-3AD203B41FA5}">
                      <a16:colId xmlns:a16="http://schemas.microsoft.com/office/drawing/2014/main" val="3850157615"/>
                    </a:ext>
                  </a:extLst>
                </a:gridCol>
                <a:gridCol w="2039877">
                  <a:extLst>
                    <a:ext uri="{9D8B030D-6E8A-4147-A177-3AD203B41FA5}">
                      <a16:colId xmlns:a16="http://schemas.microsoft.com/office/drawing/2014/main" val="1260721055"/>
                    </a:ext>
                  </a:extLst>
                </a:gridCol>
                <a:gridCol w="2447852">
                  <a:extLst>
                    <a:ext uri="{9D8B030D-6E8A-4147-A177-3AD203B41FA5}">
                      <a16:colId xmlns:a16="http://schemas.microsoft.com/office/drawing/2014/main" val="42945989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Wijk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Random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Greedy</a:t>
                      </a:r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 + </a:t>
                      </a:r>
                      <a:r>
                        <a:rPr lang="nl-NL" sz="14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Hillclimber</a:t>
                      </a:r>
                      <a:endParaRPr lang="nl-NL" sz="1400" b="0" i="0" u="none" strike="noStrike" cap="none" dirty="0">
                        <a:solidFill>
                          <a:srgbClr val="C6DAEC"/>
                        </a:solidFill>
                        <a:latin typeface="Muli"/>
                        <a:cs typeface="Muli"/>
                        <a:sym typeface="Muli"/>
                        <a:rtl val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 err="1">
                          <a:solidFill>
                            <a:srgbClr val="00B050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Simulated</a:t>
                      </a:r>
                      <a:r>
                        <a:rPr lang="nl-NL" sz="1400" b="0" i="0" u="none" strike="noStrike" cap="none" dirty="0">
                          <a:solidFill>
                            <a:srgbClr val="00B050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 </a:t>
                      </a:r>
                      <a:r>
                        <a:rPr lang="nl-NL" sz="1400" b="0" i="0" u="none" strike="noStrike" cap="none" dirty="0" err="1">
                          <a:solidFill>
                            <a:srgbClr val="00B050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annealing</a:t>
                      </a:r>
                      <a:endParaRPr lang="nl-NL" sz="1400" b="0" i="0" u="none" strike="noStrike" cap="none" dirty="0">
                        <a:solidFill>
                          <a:srgbClr val="00B050"/>
                        </a:solidFill>
                        <a:latin typeface="Muli"/>
                        <a:cs typeface="Muli"/>
                        <a:sym typeface="Muli"/>
                        <a:rtl val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5468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4786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3481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00B050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3452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926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4219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2320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00B050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2310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082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cs typeface="Muli"/>
                          <a:sym typeface="Muli"/>
                          <a:rtl val="0"/>
                        </a:rPr>
                        <a:t>3212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2385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i="0" u="none" strike="noStrike" cap="none" dirty="0">
                          <a:solidFill>
                            <a:srgbClr val="00B050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Muli"/>
                          <a:rtl val="0"/>
                        </a:rPr>
                        <a:t>2091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66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174081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Shape 1519"/>
          <p:cNvSpPr txBox="1">
            <a:spLocks noGrp="1"/>
          </p:cNvSpPr>
          <p:nvPr>
            <p:ph type="title"/>
          </p:nvPr>
        </p:nvSpPr>
        <p:spPr>
          <a:xfrm>
            <a:off x="1985546" y="1125097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Verplaatsen</a:t>
            </a:r>
            <a:r>
              <a:rPr lang="en-US" dirty="0"/>
              <a:t> </a:t>
            </a:r>
            <a:r>
              <a:rPr lang="en-US" dirty="0" err="1"/>
              <a:t>Batterijen</a:t>
            </a:r>
            <a:endParaRPr lang="en" dirty="0"/>
          </a:p>
        </p:txBody>
      </p:sp>
      <p:sp>
        <p:nvSpPr>
          <p:cNvPr id="1520" name="Shape 1520"/>
          <p:cNvSpPr txBox="1">
            <a:spLocks noGrp="1"/>
          </p:cNvSpPr>
          <p:nvPr>
            <p:ph type="body" idx="1"/>
          </p:nvPr>
        </p:nvSpPr>
        <p:spPr>
          <a:xfrm>
            <a:off x="92923" y="2200717"/>
            <a:ext cx="5827429" cy="254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Batterijen hadden een </a:t>
            </a:r>
            <a:r>
              <a:rPr lang="nl-NL" dirty="0" err="1"/>
              <a:t>fixed</a:t>
            </a:r>
            <a:r>
              <a:rPr lang="nl-NL" dirty="0"/>
              <a:t> positie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Mogen nu worden geplaatst om resultaat te optimaliseren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lvl="0" rtl="0">
              <a:spcBef>
                <a:spcPts val="0"/>
              </a:spcBef>
              <a:buNone/>
            </a:pPr>
            <a:endParaRPr lang="nl-NL" dirty="0"/>
          </a:p>
          <a:p>
            <a:pPr lvl="0" rtl="0">
              <a:spcBef>
                <a:spcPts val="0"/>
              </a:spcBef>
              <a:buNone/>
            </a:pPr>
            <a:r>
              <a:rPr lang="nl-NL" dirty="0"/>
              <a:t>       Mogelijke Heuristiek: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Lagere minimum </a:t>
            </a:r>
            <a:r>
              <a:rPr lang="nl-NL" dirty="0" err="1"/>
              <a:t>bounds</a:t>
            </a:r>
            <a:r>
              <a:rPr lang="nl-NL" dirty="0"/>
              <a:t> = betere resultaten ?</a:t>
            </a:r>
          </a:p>
          <a:p>
            <a:pPr lvl="0" rtl="0">
              <a:spcBef>
                <a:spcPts val="0"/>
              </a:spcBef>
              <a:buNone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lvl="0">
              <a:buNone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en" dirty="0"/>
          </a:p>
        </p:txBody>
      </p:sp>
      <p:sp>
        <p:nvSpPr>
          <p:cNvPr id="5" name="Pijl links 4">
            <a:extLst>
              <a:ext uri="{FF2B5EF4-FFF2-40B4-BE49-F238E27FC236}">
                <a16:creationId xmlns:a16="http://schemas.microsoft.com/office/drawing/2014/main" id="{333F0659-2397-804C-A4D5-C16795AE60CE}"/>
              </a:ext>
            </a:extLst>
          </p:cNvPr>
          <p:cNvSpPr/>
          <p:nvPr/>
        </p:nvSpPr>
        <p:spPr>
          <a:xfrm>
            <a:off x="4178293" y="3276336"/>
            <a:ext cx="558807" cy="39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Actieknop: Help 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929970B-89D8-5D40-9C8E-613817A966CC}"/>
              </a:ext>
            </a:extLst>
          </p:cNvPr>
          <p:cNvSpPr/>
          <p:nvPr/>
        </p:nvSpPr>
        <p:spPr>
          <a:xfrm>
            <a:off x="5338782" y="2930179"/>
            <a:ext cx="1285822" cy="120735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1114617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Shape 1519"/>
          <p:cNvSpPr txBox="1">
            <a:spLocks noGrp="1"/>
          </p:cNvSpPr>
          <p:nvPr>
            <p:ph type="title"/>
          </p:nvPr>
        </p:nvSpPr>
        <p:spPr>
          <a:xfrm>
            <a:off x="1985546" y="1125097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Verplaatsen</a:t>
            </a:r>
            <a:r>
              <a:rPr lang="en-US" dirty="0"/>
              <a:t> </a:t>
            </a:r>
            <a:r>
              <a:rPr lang="en-US" dirty="0" err="1"/>
              <a:t>Batterijen</a:t>
            </a:r>
            <a:endParaRPr lang="en" dirty="0"/>
          </a:p>
        </p:txBody>
      </p:sp>
      <p:sp>
        <p:nvSpPr>
          <p:cNvPr id="1520" name="Shape 1520"/>
          <p:cNvSpPr txBox="1">
            <a:spLocks noGrp="1"/>
          </p:cNvSpPr>
          <p:nvPr>
            <p:ph type="body" idx="1"/>
          </p:nvPr>
        </p:nvSpPr>
        <p:spPr>
          <a:xfrm>
            <a:off x="92923" y="2200717"/>
            <a:ext cx="5827429" cy="254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Batterijen hadden een </a:t>
            </a:r>
            <a:r>
              <a:rPr lang="nl-NL" dirty="0" err="1"/>
              <a:t>fixed</a:t>
            </a:r>
            <a:r>
              <a:rPr lang="nl-NL" dirty="0"/>
              <a:t> positie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Mogen nu worden geplaatst om resultaat te optimaliseren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r>
              <a:rPr lang="nl-NL" dirty="0"/>
              <a:t>Lagere minimum </a:t>
            </a:r>
            <a:r>
              <a:rPr lang="nl-NL" dirty="0" err="1"/>
              <a:t>bounds</a:t>
            </a:r>
            <a:r>
              <a:rPr lang="nl-NL" dirty="0"/>
              <a:t> = betere resultaten ?</a:t>
            </a:r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lvl="0" rtl="0">
              <a:spcBef>
                <a:spcPts val="0"/>
              </a:spcBef>
              <a:buNone/>
            </a:pPr>
            <a:r>
              <a:rPr lang="nl-NL" dirty="0"/>
              <a:t>       Bruikbare Heuristiek = Ja! </a:t>
            </a:r>
          </a:p>
          <a:p>
            <a:pPr lvl="0" rtl="0">
              <a:spcBef>
                <a:spcPts val="0"/>
              </a:spcBef>
              <a:buNone/>
            </a:pPr>
            <a:endParaRPr lang="nl-NL" dirty="0"/>
          </a:p>
          <a:p>
            <a:pPr>
              <a:buNone/>
            </a:pPr>
            <a:r>
              <a:rPr lang="nl-NL" dirty="0"/>
              <a:t>	&gt; Op zoek naar lage </a:t>
            </a:r>
            <a:r>
              <a:rPr lang="nl-NL" dirty="0" err="1"/>
              <a:t>bounds</a:t>
            </a:r>
            <a:endParaRPr lang="nl-NL" dirty="0"/>
          </a:p>
          <a:p>
            <a:pPr lvl="0" rtl="0">
              <a:spcBef>
                <a:spcPts val="0"/>
              </a:spcBef>
              <a:buNone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nl-NL" dirty="0"/>
          </a:p>
          <a:p>
            <a:pPr lvl="0">
              <a:buNone/>
            </a:pPr>
            <a:endParaRPr lang="nl-NL" dirty="0"/>
          </a:p>
          <a:p>
            <a:pPr marL="285750" lvl="0" indent="-285750" rtl="0">
              <a:spcBef>
                <a:spcPts val="0"/>
              </a:spcBef>
              <a:buFontTx/>
              <a:buChar char="-"/>
            </a:pPr>
            <a:endParaRPr lang="en" dirty="0"/>
          </a:p>
        </p:txBody>
      </p:sp>
      <p:sp>
        <p:nvSpPr>
          <p:cNvPr id="5" name="Pijl links 4">
            <a:extLst>
              <a:ext uri="{FF2B5EF4-FFF2-40B4-BE49-F238E27FC236}">
                <a16:creationId xmlns:a16="http://schemas.microsoft.com/office/drawing/2014/main" id="{333F0659-2397-804C-A4D5-C16795AE60CE}"/>
              </a:ext>
            </a:extLst>
          </p:cNvPr>
          <p:cNvSpPr/>
          <p:nvPr/>
        </p:nvSpPr>
        <p:spPr>
          <a:xfrm>
            <a:off x="4178293" y="3276336"/>
            <a:ext cx="558807" cy="3936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6" name="Actieknop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7045DB1-2023-CE49-97EA-E87D32AE3E78}"/>
              </a:ext>
            </a:extLst>
          </p:cNvPr>
          <p:cNvSpPr/>
          <p:nvPr/>
        </p:nvSpPr>
        <p:spPr>
          <a:xfrm>
            <a:off x="5338782" y="2930179"/>
            <a:ext cx="1285822" cy="120735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1D0149B3-4F96-944F-BA56-96E99DAD7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701" y="1985696"/>
            <a:ext cx="3621090" cy="258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83778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1562745" y="536250"/>
            <a:ext cx="6354705" cy="6477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ym typeface="Muli"/>
              </a:rPr>
              <a:t>Random </a:t>
            </a:r>
            <a:r>
              <a:rPr lang="en-US" dirty="0" err="1">
                <a:sym typeface="Muli"/>
              </a:rPr>
              <a:t>locaties</a:t>
            </a:r>
            <a:endParaRPr lang="en" dirty="0">
              <a:sym typeface="Muli"/>
            </a:endParaRPr>
          </a:p>
        </p:txBody>
      </p:sp>
      <p:sp>
        <p:nvSpPr>
          <p:cNvPr id="1577" name="Shape 1577"/>
          <p:cNvSpPr txBox="1">
            <a:spLocks noGrp="1"/>
          </p:cNvSpPr>
          <p:nvPr>
            <p:ph type="subTitle" idx="4294967295"/>
          </p:nvPr>
        </p:nvSpPr>
        <p:spPr>
          <a:xfrm>
            <a:off x="1562745" y="1184024"/>
            <a:ext cx="7772400" cy="66556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>
              <a:spcBef>
                <a:spcPts val="0"/>
              </a:spcBef>
            </a:pPr>
            <a:r>
              <a:rPr lang="en" dirty="0"/>
              <a:t>20000 Random </a:t>
            </a:r>
            <a:r>
              <a:rPr lang="en" dirty="0" err="1"/>
              <a:t>locaties</a:t>
            </a:r>
            <a:r>
              <a:rPr lang="en" dirty="0"/>
              <a:t> </a:t>
            </a:r>
          </a:p>
          <a:p>
            <a:pPr marL="285750" indent="-285750">
              <a:spcBef>
                <a:spcPts val="0"/>
              </a:spcBef>
            </a:pPr>
            <a:r>
              <a:rPr lang="en" dirty="0"/>
              <a:t>Greedy </a:t>
            </a:r>
            <a:r>
              <a:rPr lang="en" dirty="0" err="1"/>
              <a:t>huizen</a:t>
            </a:r>
            <a:r>
              <a:rPr lang="en" dirty="0"/>
              <a:t> </a:t>
            </a:r>
            <a:r>
              <a:rPr lang="en" dirty="0" err="1"/>
              <a:t>toegewezen</a:t>
            </a:r>
            <a:r>
              <a:rPr lang="en" dirty="0"/>
              <a:t> </a:t>
            </a:r>
            <a:r>
              <a:rPr lang="en" dirty="0" err="1"/>
              <a:t>aan</a:t>
            </a:r>
            <a:r>
              <a:rPr lang="en" dirty="0"/>
              <a:t> </a:t>
            </a:r>
            <a:r>
              <a:rPr lang="en" dirty="0" err="1"/>
              <a:t>batterijen</a:t>
            </a:r>
            <a:endParaRPr lang="en" dirty="0"/>
          </a:p>
          <a:p>
            <a:pPr marL="285750" indent="-285750">
              <a:spcBef>
                <a:spcPts val="0"/>
              </a:spcBef>
            </a:pPr>
            <a:r>
              <a:rPr lang="en" dirty="0"/>
              <a:t>Hillclimber (2 </a:t>
            </a:r>
            <a:r>
              <a:rPr lang="en" dirty="0" err="1"/>
              <a:t>Opt</a:t>
            </a:r>
            <a:r>
              <a:rPr lang="en" dirty="0"/>
              <a:t> </a:t>
            </a:r>
            <a:r>
              <a:rPr lang="en" dirty="0" err="1"/>
              <a:t>huizen</a:t>
            </a:r>
            <a:r>
              <a:rPr lang="en" dirty="0"/>
              <a:t> switch) om </a:t>
            </a:r>
            <a:r>
              <a:rPr lang="en" dirty="0" err="1"/>
              <a:t>resultaten</a:t>
            </a:r>
            <a:r>
              <a:rPr lang="en" dirty="0"/>
              <a:t> </a:t>
            </a:r>
            <a:r>
              <a:rPr lang="en" dirty="0" err="1"/>
              <a:t>te</a:t>
            </a:r>
            <a:r>
              <a:rPr lang="en" dirty="0"/>
              <a:t> </a:t>
            </a:r>
            <a:r>
              <a:rPr lang="en" dirty="0" err="1"/>
              <a:t>verbeteren</a:t>
            </a:r>
            <a:endParaRPr lang="en" dirty="0"/>
          </a:p>
          <a:p>
            <a:pPr marL="285750" indent="-285750">
              <a:spcBef>
                <a:spcPts val="0"/>
              </a:spcBef>
            </a:pPr>
            <a:endParaRPr lang="en" dirty="0"/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6E6DC08A-6F70-E54C-8430-F8166371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295371"/>
              </p:ext>
            </p:extLst>
          </p:nvPr>
        </p:nvGraphicFramePr>
        <p:xfrm>
          <a:off x="1172901" y="2125661"/>
          <a:ext cx="6096000" cy="1441812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1926055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6101723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22274151"/>
                    </a:ext>
                  </a:extLst>
                </a:gridCol>
              </a:tblGrid>
              <a:tr h="329292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Resultaat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Minimum </a:t>
                      </a:r>
                      <a:r>
                        <a:rPr lang="nl-NL" dirty="0" err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bound</a:t>
                      </a:r>
                      <a:endParaRPr lang="nl-NL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421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1957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1817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81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2092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1851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7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2047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1822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502747"/>
                  </a:ext>
                </a:extLst>
              </a:tr>
            </a:tbl>
          </a:graphicData>
        </a:graphic>
      </p:graphicFrame>
      <p:sp>
        <p:nvSpPr>
          <p:cNvPr id="10" name="Shape 1572">
            <a:extLst>
              <a:ext uri="{FF2B5EF4-FFF2-40B4-BE49-F238E27FC236}">
                <a16:creationId xmlns:a16="http://schemas.microsoft.com/office/drawing/2014/main" id="{9E85D27F-380F-304A-98C4-B84CFC813263}"/>
              </a:ext>
            </a:extLst>
          </p:cNvPr>
          <p:cNvSpPr txBox="1">
            <a:spLocks/>
          </p:cNvSpPr>
          <p:nvPr/>
        </p:nvSpPr>
        <p:spPr>
          <a:xfrm>
            <a:off x="5275877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+- 8500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" name="Shape 1572">
            <a:extLst>
              <a:ext uri="{FF2B5EF4-FFF2-40B4-BE49-F238E27FC236}">
                <a16:creationId xmlns:a16="http://schemas.microsoft.com/office/drawing/2014/main" id="{E6468907-D4F3-6947-A5C1-839D68DA9BF5}"/>
              </a:ext>
            </a:extLst>
          </p:cNvPr>
          <p:cNvSpPr txBox="1">
            <a:spLocks/>
          </p:cNvSpPr>
          <p:nvPr/>
        </p:nvSpPr>
        <p:spPr>
          <a:xfrm>
            <a:off x="2474804" y="3710121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 err="1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Resultaat</a:t>
            </a:r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tov Oude bounds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" name="Shape 1572">
            <a:extLst>
              <a:ext uri="{FF2B5EF4-FFF2-40B4-BE49-F238E27FC236}">
                <a16:creationId xmlns:a16="http://schemas.microsoft.com/office/drawing/2014/main" id="{664EBA0B-F95F-A343-B6A3-D7EB5BFE740C}"/>
              </a:ext>
            </a:extLst>
          </p:cNvPr>
          <p:cNvSpPr txBox="1">
            <a:spLocks/>
          </p:cNvSpPr>
          <p:nvPr/>
        </p:nvSpPr>
        <p:spPr>
          <a:xfrm>
            <a:off x="-117924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+- 2000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322671C2-B477-324A-9E58-B1676961EF96}"/>
              </a:ext>
            </a:extLst>
          </p:cNvPr>
          <p:cNvCxnSpPr/>
          <p:nvPr/>
        </p:nvCxnSpPr>
        <p:spPr>
          <a:xfrm>
            <a:off x="2083443" y="4423000"/>
            <a:ext cx="51854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Lachebekje 11">
            <a:extLst>
              <a:ext uri="{FF2B5EF4-FFF2-40B4-BE49-F238E27FC236}">
                <a16:creationId xmlns:a16="http://schemas.microsoft.com/office/drawing/2014/main" id="{4B5902B9-1595-9243-B24A-D5835CE400B0}"/>
              </a:ext>
            </a:extLst>
          </p:cNvPr>
          <p:cNvSpPr/>
          <p:nvPr/>
        </p:nvSpPr>
        <p:spPr>
          <a:xfrm>
            <a:off x="2121715" y="4230807"/>
            <a:ext cx="353089" cy="339198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3447588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2083443" y="116020"/>
            <a:ext cx="6354705" cy="64777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 err="1">
                <a:sym typeface="Muli"/>
              </a:rPr>
              <a:t>Kmeans</a:t>
            </a:r>
            <a:r>
              <a:rPr lang="en-US" dirty="0">
                <a:sym typeface="Muli"/>
              </a:rPr>
              <a:t> cluster </a:t>
            </a:r>
            <a:r>
              <a:rPr lang="en-US" dirty="0" err="1">
                <a:sym typeface="Muli"/>
              </a:rPr>
              <a:t>locaties</a:t>
            </a:r>
            <a:endParaRPr lang="en" dirty="0">
              <a:sym typeface="Muli"/>
            </a:endParaRPr>
          </a:p>
        </p:txBody>
      </p:sp>
      <p:sp>
        <p:nvSpPr>
          <p:cNvPr id="1577" name="Shape 1577"/>
          <p:cNvSpPr txBox="1">
            <a:spLocks noGrp="1"/>
          </p:cNvSpPr>
          <p:nvPr>
            <p:ph type="subTitle" idx="4294967295"/>
          </p:nvPr>
        </p:nvSpPr>
        <p:spPr>
          <a:xfrm>
            <a:off x="1489525" y="727992"/>
            <a:ext cx="7772400" cy="111689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>
              <a:spcBef>
                <a:spcPts val="0"/>
              </a:spcBef>
            </a:pPr>
            <a:r>
              <a:rPr lang="en" dirty="0"/>
              <a:t>K</a:t>
            </a:r>
            <a:r>
              <a:rPr lang="nl-NL" dirty="0"/>
              <a:t>Means 5 optimale cluster locaties t</a:t>
            </a:r>
          </a:p>
          <a:p>
            <a:pPr marL="285750" indent="-285750">
              <a:spcBef>
                <a:spcPts val="0"/>
              </a:spcBef>
            </a:pPr>
            <a:r>
              <a:rPr lang="nl-NL" dirty="0"/>
              <a:t>Batterijen plaatsen op optimale clusterlocaties</a:t>
            </a:r>
            <a:endParaRPr lang="en" dirty="0"/>
          </a:p>
          <a:p>
            <a:pPr marL="285750" indent="-285750">
              <a:spcBef>
                <a:spcPts val="0"/>
              </a:spcBef>
            </a:pPr>
            <a:r>
              <a:rPr lang="en" dirty="0"/>
              <a:t>10.000 </a:t>
            </a:r>
            <a:r>
              <a:rPr lang="en" dirty="0" err="1"/>
              <a:t>clusterruns</a:t>
            </a:r>
            <a:r>
              <a:rPr lang="en" dirty="0"/>
              <a:t> &gt; </a:t>
            </a:r>
            <a:r>
              <a:rPr lang="en" dirty="0" err="1"/>
              <a:t>resultaat</a:t>
            </a:r>
            <a:r>
              <a:rPr lang="en" dirty="0"/>
              <a:t> met </a:t>
            </a:r>
            <a:r>
              <a:rPr lang="en" dirty="0" err="1"/>
              <a:t>laagste</a:t>
            </a:r>
            <a:r>
              <a:rPr lang="en" dirty="0"/>
              <a:t> </a:t>
            </a:r>
            <a:r>
              <a:rPr lang="en" dirty="0" err="1"/>
              <a:t>minimumbound</a:t>
            </a:r>
            <a:r>
              <a:rPr lang="en" dirty="0"/>
              <a:t> </a:t>
            </a:r>
            <a:r>
              <a:rPr lang="en" dirty="0" err="1"/>
              <a:t>gebruikt</a:t>
            </a:r>
            <a:endParaRPr lang="en" dirty="0"/>
          </a:p>
          <a:p>
            <a:pPr marL="285750" indent="-285750">
              <a:spcBef>
                <a:spcPts val="0"/>
              </a:spcBef>
            </a:pPr>
            <a:r>
              <a:rPr lang="en" dirty="0" err="1"/>
              <a:t>Beste</a:t>
            </a:r>
            <a:r>
              <a:rPr lang="en" dirty="0"/>
              <a:t> </a:t>
            </a:r>
            <a:r>
              <a:rPr lang="en" dirty="0" err="1"/>
              <a:t>resultaat</a:t>
            </a:r>
            <a:r>
              <a:rPr lang="en" dirty="0"/>
              <a:t> van </a:t>
            </a:r>
            <a:r>
              <a:rPr lang="en" dirty="0" err="1"/>
              <a:t>alle</a:t>
            </a:r>
            <a:r>
              <a:rPr lang="en" dirty="0"/>
              <a:t> </a:t>
            </a:r>
            <a:r>
              <a:rPr lang="en" dirty="0" err="1"/>
              <a:t>algoritmes</a:t>
            </a:r>
            <a:endParaRPr lang="en" dirty="0"/>
          </a:p>
          <a:p>
            <a:pPr marL="285750" indent="-285750">
              <a:spcBef>
                <a:spcPts val="0"/>
              </a:spcBef>
            </a:pPr>
            <a:endParaRPr lang="en" dirty="0"/>
          </a:p>
          <a:p>
            <a:pPr>
              <a:spcBef>
                <a:spcPts val="0"/>
              </a:spcBef>
              <a:buNone/>
            </a:pPr>
            <a:endParaRPr lang="en" dirty="0"/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6E6DC08A-6F70-E54C-8430-F8166371AD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3607897"/>
              </p:ext>
            </p:extLst>
          </p:nvPr>
        </p:nvGraphicFramePr>
        <p:xfrm>
          <a:off x="744040" y="2353485"/>
          <a:ext cx="7447575" cy="1441812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2482525">
                  <a:extLst>
                    <a:ext uri="{9D8B030D-6E8A-4147-A177-3AD203B41FA5}">
                      <a16:colId xmlns:a16="http://schemas.microsoft.com/office/drawing/2014/main" val="3192605549"/>
                    </a:ext>
                  </a:extLst>
                </a:gridCol>
                <a:gridCol w="2482525">
                  <a:extLst>
                    <a:ext uri="{9D8B030D-6E8A-4147-A177-3AD203B41FA5}">
                      <a16:colId xmlns:a16="http://schemas.microsoft.com/office/drawing/2014/main" val="1761017237"/>
                    </a:ext>
                  </a:extLst>
                </a:gridCol>
                <a:gridCol w="2482525">
                  <a:extLst>
                    <a:ext uri="{9D8B030D-6E8A-4147-A177-3AD203B41FA5}">
                      <a16:colId xmlns:a16="http://schemas.microsoft.com/office/drawing/2014/main" val="2784955944"/>
                    </a:ext>
                  </a:extLst>
                </a:gridCol>
              </a:tblGrid>
              <a:tr h="329292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Resultaat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Bound</a:t>
                      </a:r>
                      <a:endParaRPr lang="nl-NL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421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1707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1579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815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1657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1624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7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1638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4502747"/>
                  </a:ext>
                </a:extLst>
              </a:tr>
            </a:tbl>
          </a:graphicData>
        </a:graphic>
      </p:graphicFrame>
      <p:sp>
        <p:nvSpPr>
          <p:cNvPr id="10" name="Shape 1572">
            <a:extLst>
              <a:ext uri="{FF2B5EF4-FFF2-40B4-BE49-F238E27FC236}">
                <a16:creationId xmlns:a16="http://schemas.microsoft.com/office/drawing/2014/main" id="{9E85D27F-380F-304A-98C4-B84CFC813263}"/>
              </a:ext>
            </a:extLst>
          </p:cNvPr>
          <p:cNvSpPr txBox="1">
            <a:spLocks/>
          </p:cNvSpPr>
          <p:nvPr/>
        </p:nvSpPr>
        <p:spPr>
          <a:xfrm>
            <a:off x="5275877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+- 8500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1" name="Shape 1572">
            <a:extLst>
              <a:ext uri="{FF2B5EF4-FFF2-40B4-BE49-F238E27FC236}">
                <a16:creationId xmlns:a16="http://schemas.microsoft.com/office/drawing/2014/main" id="{E6468907-D4F3-6947-A5C1-839D68DA9BF5}"/>
              </a:ext>
            </a:extLst>
          </p:cNvPr>
          <p:cNvSpPr txBox="1">
            <a:spLocks/>
          </p:cNvSpPr>
          <p:nvPr/>
        </p:nvSpPr>
        <p:spPr>
          <a:xfrm>
            <a:off x="2474804" y="3710121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 err="1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Resultaat</a:t>
            </a:r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tov Oude bounds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14" name="Shape 1572">
            <a:extLst>
              <a:ext uri="{FF2B5EF4-FFF2-40B4-BE49-F238E27FC236}">
                <a16:creationId xmlns:a16="http://schemas.microsoft.com/office/drawing/2014/main" id="{664EBA0B-F95F-A343-B6A3-D7EB5BFE740C}"/>
              </a:ext>
            </a:extLst>
          </p:cNvPr>
          <p:cNvSpPr txBox="1">
            <a:spLocks/>
          </p:cNvSpPr>
          <p:nvPr/>
        </p:nvSpPr>
        <p:spPr>
          <a:xfrm>
            <a:off x="-117924" y="4303900"/>
            <a:ext cx="3986048" cy="562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ct val="100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  <a:rtl val="0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en-US" sz="1400" b="1" dirty="0">
                <a:solidFill>
                  <a:srgbClr val="00E1C6"/>
                </a:solidFill>
                <a:latin typeface="Muli"/>
                <a:ea typeface="Muli"/>
                <a:cs typeface="Muli"/>
                <a:sym typeface="Muli"/>
              </a:rPr>
              <a:t> +- 2000</a:t>
            </a:r>
            <a:endParaRPr lang="en" sz="1400" b="1" dirty="0">
              <a:solidFill>
                <a:srgbClr val="00E1C6"/>
              </a:solidFill>
              <a:latin typeface="Muli"/>
              <a:ea typeface="Muli"/>
              <a:cs typeface="Muli"/>
              <a:sym typeface="Muli"/>
            </a:endParaRPr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id="{322671C2-B477-324A-9E58-B1676961EF96}"/>
              </a:ext>
            </a:extLst>
          </p:cNvPr>
          <p:cNvCxnSpPr/>
          <p:nvPr/>
        </p:nvCxnSpPr>
        <p:spPr>
          <a:xfrm>
            <a:off x="2083443" y="4423000"/>
            <a:ext cx="51854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Lachebekje 11">
            <a:extLst>
              <a:ext uri="{FF2B5EF4-FFF2-40B4-BE49-F238E27FC236}">
                <a16:creationId xmlns:a16="http://schemas.microsoft.com/office/drawing/2014/main" id="{4B5902B9-1595-9243-B24A-D5835CE400B0}"/>
              </a:ext>
            </a:extLst>
          </p:cNvPr>
          <p:cNvSpPr/>
          <p:nvPr/>
        </p:nvSpPr>
        <p:spPr>
          <a:xfrm>
            <a:off x="1079789" y="4220657"/>
            <a:ext cx="353089" cy="339198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5390522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DC932E-29EA-2440-9296-A1BDE091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4000" y="743662"/>
            <a:ext cx="5581200" cy="645300"/>
          </a:xfrm>
        </p:spPr>
        <p:txBody>
          <a:bodyPr/>
          <a:lstStyle/>
          <a:p>
            <a:r>
              <a:rPr lang="nl-NL" dirty="0" err="1"/>
              <a:t>Future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: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6A39F4E-07BF-2C4F-A24A-4975D874C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4000" y="1239900"/>
            <a:ext cx="6229383" cy="2663699"/>
          </a:xfrm>
        </p:spPr>
        <p:txBody>
          <a:bodyPr/>
          <a:lstStyle/>
          <a:p>
            <a:pPr>
              <a:buNone/>
            </a:pPr>
            <a:endParaRPr lang="nl-NL" dirty="0"/>
          </a:p>
          <a:p>
            <a:r>
              <a:rPr lang="nl-NL" dirty="0"/>
              <a:t> Optimalisatie van de wijk met verschillende batterijtypes</a:t>
            </a:r>
          </a:p>
          <a:p>
            <a:endParaRPr lang="nl-NL" dirty="0"/>
          </a:p>
          <a:p>
            <a:r>
              <a:rPr lang="nl-NL" dirty="0"/>
              <a:t> Brute force zoeken naar laagst mogelijke </a:t>
            </a:r>
            <a:r>
              <a:rPr lang="nl-NL" dirty="0" err="1"/>
              <a:t>bound</a:t>
            </a:r>
            <a:r>
              <a:rPr lang="nl-NL" dirty="0"/>
              <a:t> </a:t>
            </a:r>
          </a:p>
          <a:p>
            <a:endParaRPr lang="nl-NL" dirty="0"/>
          </a:p>
          <a:p>
            <a:r>
              <a:rPr lang="nl-NL" dirty="0"/>
              <a:t> Compensatieregeling inpassen</a:t>
            </a:r>
          </a:p>
          <a:p>
            <a:pPr>
              <a:buNone/>
            </a:pP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08083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Shape 1669"/>
          <p:cNvSpPr txBox="1">
            <a:spLocks noGrp="1"/>
          </p:cNvSpPr>
          <p:nvPr>
            <p:ph type="ctrTitle" idx="4294967295"/>
          </p:nvPr>
        </p:nvSpPr>
        <p:spPr>
          <a:xfrm>
            <a:off x="3152775" y="1354750"/>
            <a:ext cx="45620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0"/>
              <a:t>Thanks!</a:t>
            </a:r>
          </a:p>
        </p:txBody>
      </p:sp>
      <p:sp>
        <p:nvSpPr>
          <p:cNvPr id="1670" name="Shape 1670"/>
          <p:cNvSpPr txBox="1">
            <a:spLocks noGrp="1"/>
          </p:cNvSpPr>
          <p:nvPr>
            <p:ph type="body" idx="4294967295"/>
          </p:nvPr>
        </p:nvSpPr>
        <p:spPr>
          <a:xfrm>
            <a:off x="3286467" y="2400250"/>
            <a:ext cx="4562099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b="1" dirty="0" err="1"/>
              <a:t>Zijn</a:t>
            </a:r>
            <a:r>
              <a:rPr lang="en-US" sz="3600" b="1" dirty="0"/>
              <a:t> </a:t>
            </a:r>
            <a:r>
              <a:rPr lang="en-US" sz="3600" b="1" dirty="0" err="1"/>
              <a:t>er</a:t>
            </a:r>
            <a:r>
              <a:rPr lang="en-US" sz="3600" b="1" dirty="0"/>
              <a:t> </a:t>
            </a:r>
            <a:r>
              <a:rPr lang="en-US" sz="3600" b="1" dirty="0" err="1"/>
              <a:t>nog</a:t>
            </a:r>
            <a:r>
              <a:rPr lang="en-US" sz="3600" b="1" dirty="0"/>
              <a:t> </a:t>
            </a:r>
            <a:r>
              <a:rPr lang="en-US" sz="3600" b="1" dirty="0" err="1"/>
              <a:t>vragen</a:t>
            </a:r>
            <a:r>
              <a:rPr lang="en-US" sz="3600" b="1" dirty="0"/>
              <a:t>?</a:t>
            </a:r>
            <a:endParaRPr lang="en" sz="3600" b="1" dirty="0"/>
          </a:p>
        </p:txBody>
      </p:sp>
      <p:grpSp>
        <p:nvGrpSpPr>
          <p:cNvPr id="1671" name="Shape 1671"/>
          <p:cNvGrpSpPr/>
          <p:nvPr/>
        </p:nvGrpSpPr>
        <p:grpSpPr>
          <a:xfrm flipH="1">
            <a:off x="905355" y="670081"/>
            <a:ext cx="2152304" cy="1864573"/>
            <a:chOff x="4088875" y="1431100"/>
            <a:chExt cx="3293000" cy="2852775"/>
          </a:xfrm>
        </p:grpSpPr>
        <p:sp>
          <p:nvSpPr>
            <p:cNvPr id="1672" name="Shape 1672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7" name="Shape 1687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8" name="Shape 1688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19" name="Shape 1719"/>
          <p:cNvSpPr/>
          <p:nvPr/>
        </p:nvSpPr>
        <p:spPr>
          <a:xfrm>
            <a:off x="1591718" y="1212579"/>
            <a:ext cx="779560" cy="779560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Shape 144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chemeClr val="accent6"/>
                </a:solidFill>
              </a:rPr>
              <a:t>Grid</a:t>
            </a:r>
            <a:endParaRPr lang="en" dirty="0">
              <a:solidFill>
                <a:schemeClr val="accent6"/>
              </a:solidFill>
            </a:endParaRPr>
          </a:p>
        </p:txBody>
      </p:sp>
      <p:sp>
        <p:nvSpPr>
          <p:cNvPr id="1442" name="Shape 1442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Huizen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Batterijen</a:t>
            </a: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Kabels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680453-C5F4-4962-BBD2-6A60FF657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563" y="1567462"/>
            <a:ext cx="3130115" cy="235439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Shape 1441"/>
          <p:cNvSpPr txBox="1">
            <a:spLocks noGrp="1"/>
          </p:cNvSpPr>
          <p:nvPr>
            <p:ph type="title"/>
          </p:nvPr>
        </p:nvSpPr>
        <p:spPr>
          <a:xfrm>
            <a:off x="492235" y="2249100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Wijken</a:t>
            </a:r>
            <a:endParaRPr lang="e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2" name="Shape 1442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242513" y="2953906"/>
                <a:ext cx="3391437" cy="1659900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457200" lvl="0" indent="-228600"/>
                <a:r>
                  <a:rPr lang="en-US" dirty="0"/>
                  <a:t>5 </a:t>
                </a:r>
                <a:r>
                  <a:rPr lang="en-US" dirty="0" err="1"/>
                  <a:t>Batterijen</a:t>
                </a:r>
                <a:r>
                  <a:rPr lang="en-US" dirty="0"/>
                  <a:t> – </a:t>
                </a:r>
                <a:r>
                  <a:rPr lang="en-US" b="1" dirty="0" err="1">
                    <a:solidFill>
                      <a:schemeClr val="accent6"/>
                    </a:solidFill>
                  </a:rPr>
                  <a:t>Capaciteit</a:t>
                </a:r>
                <a:r>
                  <a:rPr lang="en-US" b="1" dirty="0">
                    <a:solidFill>
                      <a:schemeClr val="accent6"/>
                    </a:solidFill>
                  </a:rPr>
                  <a:t>: </a:t>
                </a:r>
                <a14:m>
                  <m:oMath xmlns:m="http://schemas.openxmlformats.org/officeDocument/2006/math">
                    <m:r>
                      <a:rPr lang="nl-N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dirty="0"/>
                  <a:t> 1500 </a:t>
                </a:r>
              </a:p>
              <a:p>
                <a:pPr marL="228600" lvl="0" rtl="0">
                  <a:spcBef>
                    <a:spcPts val="0"/>
                  </a:spcBef>
                  <a:buNone/>
                </a:pPr>
                <a:endParaRPr lang="en" dirty="0"/>
              </a:p>
              <a:p>
                <a:pPr marL="457200" lvl="0" indent="-228600"/>
                <a:r>
                  <a:rPr lang="en-US" dirty="0">
                    <a:solidFill>
                      <a:schemeClr val="bg1"/>
                    </a:solidFill>
                  </a:rPr>
                  <a:t>150 </a:t>
                </a:r>
                <a:r>
                  <a:rPr lang="en-US" dirty="0" err="1">
                    <a:solidFill>
                      <a:schemeClr val="bg1"/>
                    </a:solidFill>
                  </a:rPr>
                  <a:t>Huizen</a:t>
                </a:r>
                <a:r>
                  <a:rPr lang="en-US" dirty="0">
                    <a:solidFill>
                      <a:schemeClr val="bg1"/>
                    </a:solidFill>
                  </a:rPr>
                  <a:t> – </a:t>
                </a:r>
                <a:r>
                  <a:rPr lang="en-US" b="1" dirty="0">
                    <a:solidFill>
                      <a:schemeClr val="accent6"/>
                    </a:solidFill>
                  </a:rPr>
                  <a:t>Output: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nl-NL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 </m:t>
                    </m:r>
                  </m:oMath>
                </a14:m>
                <a:r>
                  <a:rPr lang="en-US" dirty="0"/>
                  <a:t>50</a:t>
                </a:r>
              </a:p>
              <a:p>
                <a:pPr marL="457200" lvl="0" indent="-228600" rtl="0">
                  <a:spcBef>
                    <a:spcPts val="0"/>
                  </a:spcBef>
                </a:pPr>
                <a:endParaRPr lang="en-US" dirty="0"/>
              </a:p>
              <a:p>
                <a:pPr marL="457200" lvl="0" indent="-228600" rtl="0">
                  <a:spcBef>
                    <a:spcPts val="0"/>
                  </a:spcBef>
                </a:pPr>
                <a:r>
                  <a:rPr lang="en-US" dirty="0" err="1"/>
                  <a:t>Afmetingen</a:t>
                </a:r>
                <a:r>
                  <a:rPr lang="en-US" dirty="0"/>
                  <a:t>: 50 x 50 </a:t>
                </a:r>
              </a:p>
              <a:p>
                <a:pPr marL="457200" lvl="0" indent="-228600" rtl="0">
                  <a:spcBef>
                    <a:spcPts val="0"/>
                  </a:spcBef>
                </a:pPr>
                <a:endParaRPr lang="en-US" dirty="0"/>
              </a:p>
              <a:p>
                <a:pPr marL="457200" lvl="0" indent="-228600" rtl="0">
                  <a:spcBef>
                    <a:spcPts val="0"/>
                  </a:spcBef>
                </a:pPr>
                <a:r>
                  <a:rPr lang="en-US" dirty="0"/>
                  <a:t>3 </a:t>
                </a:r>
                <a:r>
                  <a:rPr lang="en-US" dirty="0" err="1"/>
                  <a:t>verschillende</a:t>
                </a:r>
                <a:r>
                  <a:rPr lang="en-US" dirty="0"/>
                  <a:t> </a:t>
                </a:r>
                <a:r>
                  <a:rPr lang="en-US" dirty="0" err="1"/>
                  <a:t>Wijken</a:t>
                </a:r>
                <a:endParaRPr dirty="0"/>
              </a:p>
            </p:txBody>
          </p:sp>
        </mc:Choice>
        <mc:Fallback xmlns="">
          <p:sp>
            <p:nvSpPr>
              <p:cNvPr id="1442" name="Shape 1442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42513" y="2953906"/>
                <a:ext cx="3391437" cy="1659900"/>
              </a:xfrm>
              <a:prstGeom prst="rect">
                <a:avLst/>
              </a:prstGeom>
              <a:blipFill>
                <a:blip r:embed="rId3"/>
                <a:stretch>
                  <a:fillRect b="-305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C7E3F00-9567-42D3-AC48-68C6AF295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647" y="463269"/>
            <a:ext cx="2166007" cy="1624506"/>
          </a:xfrm>
          <a:prstGeom prst="rect">
            <a:avLst/>
          </a:prstGeom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927E4B96-0BE9-2649-BE16-104B64E5F2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0538" y="1030591"/>
            <a:ext cx="2166008" cy="1624506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CD9B6D23-16EB-9F4A-8AE4-867247EEEF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5652" y="2953906"/>
            <a:ext cx="2301766" cy="172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378973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 txBox="1">
            <a:spLocks noGrp="1"/>
          </p:cNvSpPr>
          <p:nvPr>
            <p:ph type="ctrTitle" idx="4294967295"/>
          </p:nvPr>
        </p:nvSpPr>
        <p:spPr>
          <a:xfrm>
            <a:off x="2048021" y="88008"/>
            <a:ext cx="49910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 err="1"/>
              <a:t>Kosten</a:t>
            </a:r>
            <a:br>
              <a:rPr lang="en-US" sz="4400" dirty="0"/>
            </a:br>
            <a:endParaRPr lang="en" sz="4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8" name="Shape 1448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2048021" y="831631"/>
                <a:ext cx="5528223" cy="644633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342900" indent="-342900">
                  <a:spcBef>
                    <a:spcPts val="0"/>
                  </a:spcBef>
                  <a:buNone/>
                </a:pPr>
                <a:r>
                  <a:rPr lang="nl-NL" sz="1600" dirty="0"/>
                  <a:t>Eerste deel:</a:t>
                </a:r>
              </a:p>
              <a:p>
                <a:pPr marL="342900" indent="-342900">
                  <a:spcBef>
                    <a:spcPts val="0"/>
                  </a:spcBef>
                </a:pPr>
                <a:r>
                  <a:rPr lang="nl-NL" sz="1600" dirty="0"/>
                  <a:t>Kabel per segment: 9</a:t>
                </a:r>
              </a:p>
              <a:p>
                <a:pPr marL="342900" indent="-342900">
                  <a:spcBef>
                    <a:spcPts val="0"/>
                  </a:spcBef>
                </a:pPr>
                <a:r>
                  <a:rPr lang="nl-NL" sz="1600" dirty="0"/>
                  <a:t>Batterij per stuk: 5000  </a:t>
                </a:r>
              </a:p>
              <a:p>
                <a:pPr marL="342900" lvl="3" indent="-342900">
                  <a:spcBef>
                    <a:spcPts val="0"/>
                  </a:spcBef>
                </a:pPr>
                <a:r>
                  <a:rPr lang="nl-NL" sz="1600" dirty="0"/>
                  <a:t>	( </a:t>
                </a:r>
                <a:r>
                  <a:rPr lang="nl-NL" sz="1600" dirty="0" err="1"/>
                  <a:t>Capacitieit</a:t>
                </a:r>
                <a:r>
                  <a:rPr lang="nl-NL" sz="1600" dirty="0"/>
                  <a:t> </a:t>
                </a:r>
                <a14:m>
                  <m:oMath xmlns:m="http://schemas.openxmlformats.org/officeDocument/2006/math">
                    <m:r>
                      <a:rPr lang="nl-NL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nl-NL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1500)</m:t>
                    </m:r>
                  </m:oMath>
                </a14:m>
                <a:endParaRPr lang="nl-NL" sz="1600" dirty="0"/>
              </a:p>
              <a:p>
                <a:pPr>
                  <a:spcBef>
                    <a:spcPts val="0"/>
                  </a:spcBef>
                  <a:buNone/>
                </a:pPr>
                <a:endParaRPr lang="nl-NL" sz="1600" dirty="0"/>
              </a:p>
              <a:p>
                <a:pPr>
                  <a:spcBef>
                    <a:spcPts val="0"/>
                  </a:spcBef>
                  <a:buNone/>
                </a:pPr>
                <a:r>
                  <a:rPr lang="nl-NL" sz="1600" dirty="0"/>
                  <a:t>Laatste deel:</a:t>
                </a:r>
              </a:p>
              <a:p>
                <a:pPr marL="342900" indent="-342900">
                  <a:spcBef>
                    <a:spcPts val="0"/>
                  </a:spcBef>
                </a:pPr>
                <a:r>
                  <a:rPr lang="en-US" sz="1600" dirty="0"/>
                  <a:t>Kabel per segment: 9</a:t>
                </a:r>
              </a:p>
              <a:p>
                <a:pPr marL="342900" indent="-342900">
                  <a:spcBef>
                    <a:spcPts val="0"/>
                  </a:spcBef>
                </a:pPr>
                <a:r>
                  <a:rPr lang="en-US" sz="1600" dirty="0" err="1"/>
                  <a:t>Batterijen</a:t>
                </a:r>
                <a:r>
                  <a:rPr lang="en-US" sz="1600" dirty="0"/>
                  <a:t>: </a:t>
                </a:r>
              </a:p>
              <a:p>
                <a:pPr marL="342900" indent="-342900">
                  <a:spcBef>
                    <a:spcPts val="0"/>
                  </a:spcBef>
                </a:pPr>
                <a:endParaRPr lang="en-US" sz="1600" dirty="0"/>
              </a:p>
              <a:p>
                <a:pPr>
                  <a:spcBef>
                    <a:spcPts val="0"/>
                  </a:spcBef>
                  <a:buNone/>
                </a:pPr>
                <a:r>
                  <a:rPr lang="en-US" sz="1600" dirty="0"/>
                  <a:t> </a:t>
                </a:r>
              </a:p>
              <a:p>
                <a:pPr>
                  <a:spcBef>
                    <a:spcPts val="0"/>
                  </a:spcBef>
                  <a:buNone/>
                </a:pPr>
                <a:endParaRPr lang="en-US" sz="1600" dirty="0"/>
              </a:p>
              <a:p>
                <a:pPr>
                  <a:spcBef>
                    <a:spcPts val="0"/>
                  </a:spcBef>
                  <a:buNone/>
                </a:pPr>
                <a:endParaRPr lang="en-US" sz="1600" dirty="0"/>
              </a:p>
              <a:p>
                <a:pPr lvl="0">
                  <a:spcBef>
                    <a:spcPts val="0"/>
                  </a:spcBef>
                  <a:buNone/>
                </a:pPr>
                <a:endParaRPr lang="en-US" sz="1600" dirty="0"/>
              </a:p>
              <a:p>
                <a:pPr lvl="0">
                  <a:spcBef>
                    <a:spcPts val="0"/>
                  </a:spcBef>
                  <a:buNone/>
                </a:pPr>
                <a:endParaRPr lang="en-US" sz="1600" dirty="0"/>
              </a:p>
              <a:p>
                <a:pPr lvl="0">
                  <a:spcBef>
                    <a:spcPts val="0"/>
                  </a:spcBef>
                  <a:buNone/>
                </a:pPr>
                <a:endParaRPr lang="en-US" sz="1600" dirty="0"/>
              </a:p>
              <a:p>
                <a:pPr lvl="0">
                  <a:spcBef>
                    <a:spcPts val="0"/>
                  </a:spcBef>
                  <a:buNone/>
                </a:pPr>
                <a:endParaRPr lang="en" sz="1600" dirty="0"/>
              </a:p>
              <a:p>
                <a:pPr lvl="0" rtl="0">
                  <a:spcBef>
                    <a:spcPts val="0"/>
                  </a:spcBef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1448" name="Shape 144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2048021" y="831631"/>
                <a:ext cx="5528223" cy="644633"/>
              </a:xfrm>
              <a:prstGeom prst="rect">
                <a:avLst/>
              </a:prstGeom>
              <a:blipFill>
                <a:blip r:embed="rId3"/>
                <a:stretch>
                  <a:fillRect l="-686" b="-230769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49" name="Shape 1449"/>
          <p:cNvGrpSpPr/>
          <p:nvPr/>
        </p:nvGrpSpPr>
        <p:grpSpPr>
          <a:xfrm flipH="1">
            <a:off x="151268" y="1340363"/>
            <a:ext cx="1435779" cy="1307918"/>
            <a:chOff x="4088875" y="1431100"/>
            <a:chExt cx="3293000" cy="2852775"/>
          </a:xfrm>
        </p:grpSpPr>
        <p:sp>
          <p:nvSpPr>
            <p:cNvPr id="1450" name="Shape 1450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8" name="Shape 1458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9" name="Shape 1459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97" name="Shape 1497"/>
          <p:cNvGrpSpPr/>
          <p:nvPr/>
        </p:nvGrpSpPr>
        <p:grpSpPr>
          <a:xfrm>
            <a:off x="440189" y="1441053"/>
            <a:ext cx="584439" cy="677739"/>
            <a:chOff x="6654650" y="3665275"/>
            <a:chExt cx="409100" cy="409125"/>
          </a:xfrm>
        </p:grpSpPr>
        <p:sp>
          <p:nvSpPr>
            <p:cNvPr id="1498" name="Shape 149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00" name="Shape 1500"/>
          <p:cNvGrpSpPr/>
          <p:nvPr/>
        </p:nvGrpSpPr>
        <p:grpSpPr>
          <a:xfrm rot="-731900">
            <a:off x="807628" y="2723775"/>
            <a:ext cx="688564" cy="688680"/>
            <a:chOff x="570875" y="4322250"/>
            <a:chExt cx="443300" cy="443325"/>
          </a:xfrm>
        </p:grpSpPr>
        <p:sp>
          <p:nvSpPr>
            <p:cNvPr id="1501" name="Shape 150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06" name="Shape 1506"/>
          <p:cNvSpPr/>
          <p:nvPr/>
        </p:nvSpPr>
        <p:spPr>
          <a:xfrm rot="2327381">
            <a:off x="1000808" y="1683518"/>
            <a:ext cx="443468" cy="42338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7" name="Shape 1507"/>
          <p:cNvSpPr/>
          <p:nvPr/>
        </p:nvSpPr>
        <p:spPr>
          <a:xfrm rot="2327012">
            <a:off x="728000" y="2237570"/>
            <a:ext cx="183443" cy="175129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aphicFrame>
        <p:nvGraphicFramePr>
          <p:cNvPr id="3" name="Tabel 2">
            <a:extLst>
              <a:ext uri="{FF2B5EF4-FFF2-40B4-BE49-F238E27FC236}">
                <a16:creationId xmlns:a16="http://schemas.microsoft.com/office/drawing/2014/main" id="{16CC2DA1-14DE-1642-AB5C-DD6472C12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603127"/>
              </p:ext>
            </p:extLst>
          </p:nvPr>
        </p:nvGraphicFramePr>
        <p:xfrm>
          <a:off x="2124221" y="2916133"/>
          <a:ext cx="3987899" cy="1395736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1209993">
                  <a:extLst>
                    <a:ext uri="{9D8B030D-6E8A-4147-A177-3AD203B41FA5}">
                      <a16:colId xmlns:a16="http://schemas.microsoft.com/office/drawing/2014/main" val="682454827"/>
                    </a:ext>
                  </a:extLst>
                </a:gridCol>
                <a:gridCol w="1388953">
                  <a:extLst>
                    <a:ext uri="{9D8B030D-6E8A-4147-A177-3AD203B41FA5}">
                      <a16:colId xmlns:a16="http://schemas.microsoft.com/office/drawing/2014/main" val="3292451579"/>
                    </a:ext>
                  </a:extLst>
                </a:gridCol>
                <a:gridCol w="1388953">
                  <a:extLst>
                    <a:ext uri="{9D8B030D-6E8A-4147-A177-3AD203B41FA5}">
                      <a16:colId xmlns:a16="http://schemas.microsoft.com/office/drawing/2014/main" val="3238028107"/>
                    </a:ext>
                  </a:extLst>
                </a:gridCol>
              </a:tblGrid>
              <a:tr h="389896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Batterijtype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Capaciteit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Prijs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248836"/>
                  </a:ext>
                </a:extLst>
              </a:tr>
              <a:tr h="15294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PowerStar</a:t>
                      </a:r>
                      <a:endParaRPr lang="nl-NL" sz="1600" b="0" i="0" u="none" strike="noStrike" cap="none" dirty="0">
                        <a:solidFill>
                          <a:srgbClr val="C6DAEC"/>
                        </a:solidFill>
                        <a:latin typeface="Muli"/>
                        <a:ea typeface="+mn-ea"/>
                        <a:cs typeface="Muli"/>
                        <a:sym typeface="Arial"/>
                        <a:rtl val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900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0916222"/>
                  </a:ext>
                </a:extLst>
              </a:tr>
              <a:tr h="15294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Imerse</a:t>
                      </a: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-II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1350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6057145"/>
                  </a:ext>
                </a:extLst>
              </a:tr>
              <a:tr h="152944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Imerse</a:t>
                      </a: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-III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1800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+mn-ea"/>
                          <a:cs typeface="Muli"/>
                          <a:sym typeface="Arial"/>
                          <a:rtl val="0"/>
                        </a:rPr>
                        <a:t>1800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992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15991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 txBox="1">
            <a:spLocks noGrp="1"/>
          </p:cNvSpPr>
          <p:nvPr>
            <p:ph type="ctrTitle" idx="4294967295"/>
          </p:nvPr>
        </p:nvSpPr>
        <p:spPr>
          <a:xfrm>
            <a:off x="2076450" y="99044"/>
            <a:ext cx="4991099" cy="1159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4400" dirty="0"/>
              <a:t>Doel van de case</a:t>
            </a:r>
            <a:endParaRPr lang="en" sz="4400" dirty="0"/>
          </a:p>
        </p:txBody>
      </p:sp>
      <p:sp>
        <p:nvSpPr>
          <p:cNvPr id="1448" name="Shape 1448"/>
          <p:cNvSpPr txBox="1">
            <a:spLocks noGrp="1"/>
          </p:cNvSpPr>
          <p:nvPr>
            <p:ph type="subTitle" idx="4294967295"/>
          </p:nvPr>
        </p:nvSpPr>
        <p:spPr>
          <a:xfrm>
            <a:off x="2088320" y="620260"/>
            <a:ext cx="6138587" cy="12084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600" dirty="0"/>
          </a:p>
          <a:p>
            <a:pPr marL="342900" indent="-342900">
              <a:spcBef>
                <a:spcPts val="0"/>
              </a:spcBef>
            </a:pPr>
            <a:r>
              <a:rPr lang="en-US" sz="1600" dirty="0" err="1"/>
              <a:t>Minimaliseren</a:t>
            </a:r>
            <a:r>
              <a:rPr lang="en-US" sz="1600" dirty="0"/>
              <a:t> </a:t>
            </a:r>
            <a:r>
              <a:rPr lang="en-US" sz="1600" dirty="0" err="1"/>
              <a:t>kosten</a:t>
            </a:r>
            <a:endParaRPr lang="en-US" sz="1600" dirty="0"/>
          </a:p>
          <a:p>
            <a:pPr marL="342900" lvl="3" indent="-342900">
              <a:spcBef>
                <a:spcPts val="0"/>
              </a:spcBef>
            </a:pPr>
            <a:r>
              <a:rPr lang="en-US" sz="1600" dirty="0"/>
              <a:t>		- 1) </a:t>
            </a:r>
            <a:r>
              <a:rPr lang="en-US" sz="1600" dirty="0" err="1"/>
              <a:t>Kortst</a:t>
            </a:r>
            <a:r>
              <a:rPr lang="en-US" sz="1600" dirty="0"/>
              <a:t> </a:t>
            </a:r>
            <a:r>
              <a:rPr lang="en-US" sz="1600" dirty="0" err="1"/>
              <a:t>mogelijke</a:t>
            </a:r>
            <a:r>
              <a:rPr lang="en-US" sz="1600" dirty="0"/>
              <a:t> </a:t>
            </a: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afstand</a:t>
            </a:r>
            <a:endParaRPr lang="en-US" sz="1600" dirty="0"/>
          </a:p>
          <a:p>
            <a:pPr marL="342900" lvl="3" indent="-342900">
              <a:spcBef>
                <a:spcPts val="0"/>
              </a:spcBef>
            </a:pPr>
            <a:r>
              <a:rPr lang="en-US" sz="1600" dirty="0"/>
              <a:t>		- 2) </a:t>
            </a:r>
            <a:r>
              <a:rPr lang="en-US" sz="1600" dirty="0" err="1"/>
              <a:t>Optimale</a:t>
            </a:r>
            <a:r>
              <a:rPr lang="en-US" sz="1600" dirty="0"/>
              <a:t> </a:t>
            </a:r>
            <a:r>
              <a:rPr lang="en-US" sz="1600" dirty="0" err="1"/>
              <a:t>locatie</a:t>
            </a:r>
            <a:r>
              <a:rPr lang="en-US" sz="1600" dirty="0"/>
              <a:t> (</a:t>
            </a:r>
            <a:r>
              <a:rPr lang="en-US" sz="1600" dirty="0" err="1"/>
              <a:t>moeilijkheid</a:t>
            </a:r>
            <a:r>
              <a:rPr lang="en-US" sz="1600" dirty="0"/>
              <a:t> van de case!)</a:t>
            </a:r>
          </a:p>
          <a:p>
            <a:pPr marL="342900" indent="-342900">
              <a:spcBef>
                <a:spcPts val="0"/>
              </a:spcBef>
            </a:pPr>
            <a:endParaRPr lang="en-US" sz="1600" dirty="0"/>
          </a:p>
          <a:p>
            <a:pPr marL="342900" indent="-342900">
              <a:spcBef>
                <a:spcPts val="0"/>
              </a:spcBef>
            </a:pPr>
            <a:r>
              <a:rPr lang="en-US" sz="1600" dirty="0"/>
              <a:t>Constraint optimization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/>
              <a:t> 	</a:t>
            </a:r>
          </a:p>
          <a:p>
            <a:pPr marL="342900" indent="-342900">
              <a:spcBef>
                <a:spcPts val="0"/>
              </a:spcBef>
              <a:buFont typeface="Muli"/>
              <a:buNone/>
            </a:pPr>
            <a:r>
              <a:rPr lang="en-US" sz="1600" dirty="0"/>
              <a:t>Constraints:</a:t>
            </a:r>
          </a:p>
          <a:p>
            <a:pPr marL="342900" indent="-342900">
              <a:spcBef>
                <a:spcPts val="0"/>
              </a:spcBef>
            </a:pPr>
            <a:r>
              <a:rPr lang="en-US" sz="1600" dirty="0"/>
              <a:t>Elk huis </a:t>
            </a:r>
            <a:r>
              <a:rPr lang="en-US" sz="1600" dirty="0" err="1"/>
              <a:t>moet</a:t>
            </a:r>
            <a:r>
              <a:rPr lang="en-US" sz="1600" dirty="0"/>
              <a:t> </a:t>
            </a:r>
            <a:r>
              <a:rPr lang="en-US" sz="1600" dirty="0" err="1"/>
              <a:t>verbonden</a:t>
            </a:r>
            <a:r>
              <a:rPr lang="en-US" sz="1600" dirty="0"/>
              <a:t> </a:t>
            </a:r>
            <a:r>
              <a:rPr lang="en-US" sz="1600" dirty="0" err="1"/>
              <a:t>zijn</a:t>
            </a:r>
            <a:r>
              <a:rPr lang="en-US" sz="1600" dirty="0"/>
              <a:t> </a:t>
            </a:r>
            <a:r>
              <a:rPr lang="en-US" sz="1600" dirty="0" err="1"/>
              <a:t>aan</a:t>
            </a:r>
            <a:r>
              <a:rPr lang="en-US" sz="1600" dirty="0"/>
              <a:t> </a:t>
            </a:r>
            <a:r>
              <a:rPr lang="en-US" sz="1600" dirty="0" err="1"/>
              <a:t>een</a:t>
            </a:r>
            <a:r>
              <a:rPr lang="en-US" sz="1600" dirty="0"/>
              <a:t> </a:t>
            </a:r>
            <a:r>
              <a:rPr lang="en-US" sz="1600" dirty="0" err="1"/>
              <a:t>batterij</a:t>
            </a:r>
            <a:endParaRPr lang="en-US" sz="1600" dirty="0"/>
          </a:p>
          <a:p>
            <a:pPr marL="342900" indent="-342900">
              <a:spcBef>
                <a:spcPts val="0"/>
              </a:spcBef>
            </a:pPr>
            <a:r>
              <a:rPr lang="en-US" sz="1600" dirty="0" err="1"/>
              <a:t>Maximumcapaciteit</a:t>
            </a:r>
            <a:r>
              <a:rPr lang="en-US" sz="1600" dirty="0"/>
              <a:t> </a:t>
            </a:r>
            <a:r>
              <a:rPr lang="en-US" sz="1600" dirty="0" err="1"/>
              <a:t>batterij</a:t>
            </a:r>
            <a:r>
              <a:rPr lang="en-US" sz="1600" dirty="0"/>
              <a:t> mag </a:t>
            </a:r>
            <a:r>
              <a:rPr lang="en-US" sz="1600" dirty="0" err="1"/>
              <a:t>niet</a:t>
            </a:r>
            <a:r>
              <a:rPr lang="en-US" sz="1600" dirty="0"/>
              <a:t> </a:t>
            </a:r>
            <a:r>
              <a:rPr lang="en-US" sz="1600" dirty="0" err="1"/>
              <a:t>overschreden</a:t>
            </a:r>
            <a:r>
              <a:rPr lang="en-US" sz="1600" dirty="0"/>
              <a:t> </a:t>
            </a:r>
            <a:r>
              <a:rPr lang="en-US" sz="1600" dirty="0" err="1"/>
              <a:t>worden</a:t>
            </a:r>
            <a:endParaRPr lang="en-US" sz="1600" dirty="0"/>
          </a:p>
          <a:p>
            <a:pPr marL="342900" indent="-342900">
              <a:spcBef>
                <a:spcPts val="0"/>
              </a:spcBef>
            </a:pPr>
            <a:endParaRPr lang="en-US" sz="1600" dirty="0"/>
          </a:p>
          <a:p>
            <a:pPr marL="342900" indent="-342900">
              <a:spcBef>
                <a:spcPts val="0"/>
              </a:spcBef>
              <a:buFont typeface="Muli"/>
              <a:buNone/>
            </a:pPr>
            <a:r>
              <a:rPr lang="en-US" sz="1600" dirty="0" err="1"/>
              <a:t>Voorwaarden</a:t>
            </a:r>
            <a:r>
              <a:rPr lang="en-US" sz="1600" dirty="0"/>
              <a:t>:</a:t>
            </a:r>
          </a:p>
          <a:p>
            <a:pPr marL="342900" indent="-342900">
              <a:spcBef>
                <a:spcPts val="0"/>
              </a:spcBef>
            </a:pPr>
            <a:r>
              <a:rPr lang="en-US" sz="1600" dirty="0" err="1"/>
              <a:t>Batterijen</a:t>
            </a:r>
            <a:r>
              <a:rPr lang="en-US" sz="1600" dirty="0"/>
              <a:t> </a:t>
            </a:r>
            <a:r>
              <a:rPr lang="en-US" sz="1600" dirty="0" err="1"/>
              <a:t>mogen</a:t>
            </a:r>
            <a:r>
              <a:rPr lang="en-US" sz="1600" dirty="0"/>
              <a:t> </a:t>
            </a:r>
            <a:r>
              <a:rPr lang="en-US" sz="1600" dirty="0" err="1"/>
              <a:t>niet</a:t>
            </a:r>
            <a:r>
              <a:rPr lang="en-US" sz="1600" dirty="0"/>
              <a:t> </a:t>
            </a:r>
            <a:r>
              <a:rPr lang="en-US" sz="1600" dirty="0" err="1"/>
              <a:t>aan</a:t>
            </a:r>
            <a:r>
              <a:rPr lang="en-US" sz="1600" dirty="0"/>
              <a:t> </a:t>
            </a:r>
            <a:r>
              <a:rPr lang="en-US" sz="1600" dirty="0" err="1"/>
              <a:t>elkaar</a:t>
            </a:r>
            <a:r>
              <a:rPr lang="en-US" sz="1600" dirty="0"/>
              <a:t> </a:t>
            </a:r>
            <a:r>
              <a:rPr lang="en-US" sz="1600" dirty="0" err="1"/>
              <a:t>verbonden</a:t>
            </a:r>
            <a:r>
              <a:rPr lang="en-US" sz="1600" dirty="0"/>
              <a:t> </a:t>
            </a:r>
            <a:r>
              <a:rPr lang="en-US" sz="1600" dirty="0" err="1"/>
              <a:t>zijn</a:t>
            </a:r>
            <a:endParaRPr lang="en-US" sz="1600" dirty="0"/>
          </a:p>
          <a:p>
            <a:pPr marL="342900" indent="-342900">
              <a:spcBef>
                <a:spcPts val="0"/>
              </a:spcBef>
            </a:pPr>
            <a:r>
              <a:rPr lang="en-US" sz="1600" dirty="0" err="1"/>
              <a:t>Huizen</a:t>
            </a:r>
            <a:r>
              <a:rPr lang="en-US" sz="1600" dirty="0"/>
              <a:t> </a:t>
            </a:r>
            <a:r>
              <a:rPr lang="en-US" sz="1600" dirty="0" err="1"/>
              <a:t>mogen</a:t>
            </a:r>
            <a:r>
              <a:rPr lang="en-US" sz="1600" dirty="0"/>
              <a:t> </a:t>
            </a:r>
            <a:r>
              <a:rPr lang="en-US" sz="1600" dirty="0" err="1"/>
              <a:t>niet</a:t>
            </a:r>
            <a:r>
              <a:rPr lang="en-US" sz="1600" dirty="0"/>
              <a:t> </a:t>
            </a:r>
            <a:r>
              <a:rPr lang="en-US" sz="1600" dirty="0" err="1"/>
              <a:t>elkaar</a:t>
            </a:r>
            <a:r>
              <a:rPr lang="en-US" sz="1600" dirty="0"/>
              <a:t> </a:t>
            </a:r>
            <a:r>
              <a:rPr lang="en-US" sz="1600" dirty="0" err="1"/>
              <a:t>verbonden</a:t>
            </a:r>
            <a:r>
              <a:rPr lang="en-US" sz="1600" dirty="0"/>
              <a:t> </a:t>
            </a:r>
            <a:r>
              <a:rPr lang="en-US" sz="1600" dirty="0" err="1"/>
              <a:t>zijn</a:t>
            </a:r>
            <a:endParaRPr lang="en-US" sz="1600" dirty="0"/>
          </a:p>
          <a:p>
            <a:pPr marL="342900" indent="-342900">
              <a:spcBef>
                <a:spcPts val="0"/>
              </a:spcBef>
            </a:pPr>
            <a:r>
              <a:rPr lang="nl-NL" sz="1600" dirty="0"/>
              <a:t>Kabels mogen wel langs of “onder” elkaar door.</a:t>
            </a:r>
          </a:p>
          <a:p>
            <a:pPr>
              <a:spcBef>
                <a:spcPts val="0"/>
              </a:spcBef>
              <a:buNone/>
            </a:pPr>
            <a:endParaRPr lang="en-US" sz="1600" dirty="0"/>
          </a:p>
          <a:p>
            <a:pPr lvl="0" rtl="0">
              <a:spcBef>
                <a:spcPts val="0"/>
              </a:spcBef>
              <a:buNone/>
            </a:pPr>
            <a:endParaRPr lang="en-US" sz="1600" dirty="0"/>
          </a:p>
          <a:p>
            <a:pPr lvl="0" rtl="0">
              <a:spcBef>
                <a:spcPts val="0"/>
              </a:spcBef>
              <a:buNone/>
            </a:pPr>
            <a:endParaRPr lang="en-US" sz="1600" dirty="0"/>
          </a:p>
        </p:txBody>
      </p:sp>
      <p:grpSp>
        <p:nvGrpSpPr>
          <p:cNvPr id="1449" name="Shape 1449"/>
          <p:cNvGrpSpPr/>
          <p:nvPr/>
        </p:nvGrpSpPr>
        <p:grpSpPr>
          <a:xfrm flipH="1">
            <a:off x="151268" y="1340363"/>
            <a:ext cx="1435779" cy="1307918"/>
            <a:chOff x="4088875" y="1431100"/>
            <a:chExt cx="3293000" cy="2852775"/>
          </a:xfrm>
        </p:grpSpPr>
        <p:sp>
          <p:nvSpPr>
            <p:cNvPr id="1450" name="Shape 1450"/>
            <p:cNvSpPr/>
            <p:nvPr/>
          </p:nvSpPr>
          <p:spPr>
            <a:xfrm>
              <a:off x="4831475" y="4136025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404" y="0"/>
                  </a:moveTo>
                  <a:lnTo>
                    <a:pt x="1" y="269"/>
                  </a:lnTo>
                  <a:lnTo>
                    <a:pt x="3227" y="5914"/>
                  </a:lnTo>
                  <a:lnTo>
                    <a:pt x="6318" y="59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E2C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4697075" y="3907525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538" y="0"/>
                  </a:moveTo>
                  <a:lnTo>
                    <a:pt x="1" y="269"/>
                  </a:lnTo>
                  <a:lnTo>
                    <a:pt x="5377" y="9543"/>
                  </a:lnTo>
                  <a:lnTo>
                    <a:pt x="11022" y="15054"/>
                  </a:lnTo>
                  <a:lnTo>
                    <a:pt x="15592" y="1505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01E0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4566025" y="3675675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404" y="0"/>
                  </a:moveTo>
                  <a:lnTo>
                    <a:pt x="1" y="404"/>
                  </a:lnTo>
                  <a:lnTo>
                    <a:pt x="5377" y="9543"/>
                  </a:lnTo>
                  <a:lnTo>
                    <a:pt x="20027" y="24328"/>
                  </a:lnTo>
                  <a:lnTo>
                    <a:pt x="24732" y="243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2DFC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4434975" y="3447175"/>
              <a:ext cx="846800" cy="836700"/>
            </a:xfrm>
            <a:custGeom>
              <a:avLst/>
              <a:gdLst/>
              <a:ahLst/>
              <a:cxnLst/>
              <a:rect l="0" t="0" r="0" b="0"/>
              <a:pathLst>
                <a:path w="33872" h="33468" extrusionOk="0">
                  <a:moveTo>
                    <a:pt x="404" y="1"/>
                  </a:moveTo>
                  <a:lnTo>
                    <a:pt x="1" y="270"/>
                  </a:lnTo>
                  <a:lnTo>
                    <a:pt x="5243" y="9544"/>
                  </a:lnTo>
                  <a:lnTo>
                    <a:pt x="29167" y="33468"/>
                  </a:lnTo>
                  <a:lnTo>
                    <a:pt x="33871" y="3346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3DD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4300575" y="3218700"/>
              <a:ext cx="1078650" cy="1065175"/>
            </a:xfrm>
            <a:custGeom>
              <a:avLst/>
              <a:gdLst/>
              <a:ahLst/>
              <a:cxnLst/>
              <a:rect l="0" t="0" r="0" b="0"/>
              <a:pathLst>
                <a:path w="43146" h="42607" extrusionOk="0">
                  <a:moveTo>
                    <a:pt x="404" y="0"/>
                  </a:moveTo>
                  <a:lnTo>
                    <a:pt x="0" y="269"/>
                  </a:lnTo>
                  <a:lnTo>
                    <a:pt x="5377" y="9543"/>
                  </a:lnTo>
                  <a:lnTo>
                    <a:pt x="38441" y="42607"/>
                  </a:lnTo>
                  <a:lnTo>
                    <a:pt x="43145" y="42607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4DBC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4169525" y="2990200"/>
              <a:ext cx="1307150" cy="1293675"/>
            </a:xfrm>
            <a:custGeom>
              <a:avLst/>
              <a:gdLst/>
              <a:ahLst/>
              <a:cxnLst/>
              <a:rect l="0" t="0" r="0" b="0"/>
              <a:pathLst>
                <a:path w="52286" h="51747" extrusionOk="0">
                  <a:moveTo>
                    <a:pt x="404" y="1"/>
                  </a:moveTo>
                  <a:lnTo>
                    <a:pt x="1" y="269"/>
                  </a:lnTo>
                  <a:lnTo>
                    <a:pt x="5242" y="9409"/>
                  </a:lnTo>
                  <a:lnTo>
                    <a:pt x="47581" y="51747"/>
                  </a:lnTo>
                  <a:lnTo>
                    <a:pt x="52285" y="51747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06D9C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4088875" y="2822200"/>
              <a:ext cx="1481875" cy="1461675"/>
            </a:xfrm>
            <a:custGeom>
              <a:avLst/>
              <a:gdLst/>
              <a:ahLst/>
              <a:cxnLst/>
              <a:rect l="0" t="0" r="0" b="0"/>
              <a:pathLst>
                <a:path w="59275" h="58467" extrusionOk="0">
                  <a:moveTo>
                    <a:pt x="807" y="0"/>
                  </a:moveTo>
                  <a:lnTo>
                    <a:pt x="1" y="1479"/>
                  </a:lnTo>
                  <a:lnTo>
                    <a:pt x="3227" y="6989"/>
                  </a:lnTo>
                  <a:lnTo>
                    <a:pt x="54705" y="58467"/>
                  </a:lnTo>
                  <a:lnTo>
                    <a:pt x="59274" y="58467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07D8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4102325" y="2761700"/>
              <a:ext cx="1565875" cy="1522175"/>
            </a:xfrm>
            <a:custGeom>
              <a:avLst/>
              <a:gdLst/>
              <a:ahLst/>
              <a:cxnLst/>
              <a:rect l="0" t="0" r="0" b="0"/>
              <a:pathLst>
                <a:path w="62635" h="60887" extrusionOk="0">
                  <a:moveTo>
                    <a:pt x="1748" y="1"/>
                  </a:moveTo>
                  <a:lnTo>
                    <a:pt x="0" y="2823"/>
                  </a:lnTo>
                  <a:lnTo>
                    <a:pt x="58064" y="60887"/>
                  </a:lnTo>
                  <a:lnTo>
                    <a:pt x="62634" y="6088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8D6C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8" name="Shape 1458"/>
            <p:cNvSpPr/>
            <p:nvPr/>
          </p:nvSpPr>
          <p:spPr>
            <a:xfrm>
              <a:off x="4139275" y="2697875"/>
              <a:ext cx="1626375" cy="1586000"/>
            </a:xfrm>
            <a:custGeom>
              <a:avLst/>
              <a:gdLst/>
              <a:ahLst/>
              <a:cxnLst/>
              <a:rect l="0" t="0" r="0" b="0"/>
              <a:pathLst>
                <a:path w="65055" h="63440" extrusionOk="0">
                  <a:moveTo>
                    <a:pt x="1614" y="0"/>
                  </a:moveTo>
                  <a:lnTo>
                    <a:pt x="1" y="2957"/>
                  </a:lnTo>
                  <a:lnTo>
                    <a:pt x="60484" y="63440"/>
                  </a:lnTo>
                  <a:lnTo>
                    <a:pt x="65054" y="63440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09D4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9" name="Shape 1459"/>
            <p:cNvSpPr/>
            <p:nvPr/>
          </p:nvSpPr>
          <p:spPr>
            <a:xfrm>
              <a:off x="4172900" y="2637375"/>
              <a:ext cx="1690175" cy="1646500"/>
            </a:xfrm>
            <a:custGeom>
              <a:avLst/>
              <a:gdLst/>
              <a:ahLst/>
              <a:cxnLst/>
              <a:rect l="0" t="0" r="0" b="0"/>
              <a:pathLst>
                <a:path w="67607" h="65860" extrusionOk="0">
                  <a:moveTo>
                    <a:pt x="1747" y="1"/>
                  </a:moveTo>
                  <a:lnTo>
                    <a:pt x="0" y="2958"/>
                  </a:lnTo>
                  <a:lnTo>
                    <a:pt x="62903" y="65860"/>
                  </a:lnTo>
                  <a:lnTo>
                    <a:pt x="67607" y="65860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0AD3C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4209850" y="2576900"/>
              <a:ext cx="1750675" cy="1706975"/>
            </a:xfrm>
            <a:custGeom>
              <a:avLst/>
              <a:gdLst/>
              <a:ahLst/>
              <a:cxnLst/>
              <a:rect l="0" t="0" r="0" b="0"/>
              <a:pathLst>
                <a:path w="70027" h="68279" extrusionOk="0">
                  <a:moveTo>
                    <a:pt x="1613" y="1"/>
                  </a:moveTo>
                  <a:lnTo>
                    <a:pt x="0" y="2823"/>
                  </a:lnTo>
                  <a:lnTo>
                    <a:pt x="65322" y="68279"/>
                  </a:lnTo>
                  <a:lnTo>
                    <a:pt x="70027" y="6827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BD1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4243450" y="2513050"/>
              <a:ext cx="1814525" cy="1770825"/>
            </a:xfrm>
            <a:custGeom>
              <a:avLst/>
              <a:gdLst/>
              <a:ahLst/>
              <a:cxnLst/>
              <a:rect l="0" t="0" r="0" b="0"/>
              <a:pathLst>
                <a:path w="72581" h="70833" extrusionOk="0">
                  <a:moveTo>
                    <a:pt x="1748" y="1"/>
                  </a:moveTo>
                  <a:lnTo>
                    <a:pt x="1" y="2958"/>
                  </a:lnTo>
                  <a:lnTo>
                    <a:pt x="67876" y="70833"/>
                  </a:lnTo>
                  <a:lnTo>
                    <a:pt x="72581" y="70833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0CCFC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4280425" y="2452575"/>
              <a:ext cx="1875000" cy="1831300"/>
            </a:xfrm>
            <a:custGeom>
              <a:avLst/>
              <a:gdLst/>
              <a:ahLst/>
              <a:cxnLst/>
              <a:rect l="0" t="0" r="0" b="0"/>
              <a:pathLst>
                <a:path w="75000" h="73252" extrusionOk="0">
                  <a:moveTo>
                    <a:pt x="1613" y="1"/>
                  </a:moveTo>
                  <a:lnTo>
                    <a:pt x="0" y="2957"/>
                  </a:lnTo>
                  <a:lnTo>
                    <a:pt x="70295" y="73252"/>
                  </a:lnTo>
                  <a:lnTo>
                    <a:pt x="74999" y="73252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0DCDC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4314025" y="2392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1747" y="0"/>
                  </a:moveTo>
                  <a:lnTo>
                    <a:pt x="0" y="2957"/>
                  </a:lnTo>
                  <a:lnTo>
                    <a:pt x="72849" y="75671"/>
                  </a:lnTo>
                  <a:lnTo>
                    <a:pt x="77419" y="75671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0ECC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4350975" y="232825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1748" y="1"/>
                  </a:moveTo>
                  <a:lnTo>
                    <a:pt x="1" y="2957"/>
                  </a:lnTo>
                  <a:lnTo>
                    <a:pt x="75269" y="78225"/>
                  </a:lnTo>
                  <a:lnTo>
                    <a:pt x="79839" y="78225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0CAC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4384575" y="2267775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1748" y="0"/>
                  </a:moveTo>
                  <a:lnTo>
                    <a:pt x="1" y="2957"/>
                  </a:lnTo>
                  <a:lnTo>
                    <a:pt x="77823" y="80644"/>
                  </a:lnTo>
                  <a:lnTo>
                    <a:pt x="82392" y="80644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1C8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4421550" y="2207275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747" y="1"/>
                  </a:moveTo>
                  <a:lnTo>
                    <a:pt x="0" y="2958"/>
                  </a:lnTo>
                  <a:lnTo>
                    <a:pt x="80107" y="83064"/>
                  </a:lnTo>
                  <a:lnTo>
                    <a:pt x="84811" y="83064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12C7D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4458500" y="2146800"/>
              <a:ext cx="2130375" cy="2137075"/>
            </a:xfrm>
            <a:custGeom>
              <a:avLst/>
              <a:gdLst/>
              <a:ahLst/>
              <a:cxnLst/>
              <a:rect l="0" t="0" r="0" b="0"/>
              <a:pathLst>
                <a:path w="85215" h="85483" extrusionOk="0">
                  <a:moveTo>
                    <a:pt x="1614" y="1"/>
                  </a:moveTo>
                  <a:lnTo>
                    <a:pt x="1" y="2823"/>
                  </a:lnTo>
                  <a:lnTo>
                    <a:pt x="82527" y="85483"/>
                  </a:lnTo>
                  <a:lnTo>
                    <a:pt x="84005" y="85483"/>
                  </a:lnTo>
                  <a:lnTo>
                    <a:pt x="85215" y="83467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rgbClr val="13C5D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4492100" y="2082950"/>
              <a:ext cx="2133750" cy="2163975"/>
            </a:xfrm>
            <a:custGeom>
              <a:avLst/>
              <a:gdLst/>
              <a:ahLst/>
              <a:cxnLst/>
              <a:rect l="0" t="0" r="0" b="0"/>
              <a:pathLst>
                <a:path w="85350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349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4C3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4529075" y="2022475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558"/>
                  </a:lnTo>
                  <a:lnTo>
                    <a:pt x="85214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5C1D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4562675" y="1962000"/>
              <a:ext cx="2133725" cy="2160600"/>
            </a:xfrm>
            <a:custGeom>
              <a:avLst/>
              <a:gdLst/>
              <a:ahLst/>
              <a:cxnLst/>
              <a:rect l="0" t="0" r="0" b="0"/>
              <a:pathLst>
                <a:path w="85349" h="86424" extrusionOk="0">
                  <a:moveTo>
                    <a:pt x="1748" y="0"/>
                  </a:moveTo>
                  <a:lnTo>
                    <a:pt x="0" y="2957"/>
                  </a:lnTo>
                  <a:lnTo>
                    <a:pt x="83602" y="86424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6C0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4599625" y="1898150"/>
              <a:ext cx="2130375" cy="2163975"/>
            </a:xfrm>
            <a:custGeom>
              <a:avLst/>
              <a:gdLst/>
              <a:ahLst/>
              <a:cxnLst/>
              <a:rect l="0" t="0" r="0" b="0"/>
              <a:pathLst>
                <a:path w="85215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7BED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4633225" y="1837675"/>
              <a:ext cx="2133750" cy="2163950"/>
            </a:xfrm>
            <a:custGeom>
              <a:avLst/>
              <a:gdLst/>
              <a:ahLst/>
              <a:cxnLst/>
              <a:rect l="0" t="0" r="0" b="0"/>
              <a:pathLst>
                <a:path w="85350" h="86558" extrusionOk="0">
                  <a:moveTo>
                    <a:pt x="1748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349" y="83601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8BCD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4670200" y="1777175"/>
              <a:ext cx="2130375" cy="2160625"/>
            </a:xfrm>
            <a:custGeom>
              <a:avLst/>
              <a:gdLst/>
              <a:ahLst/>
              <a:cxnLst/>
              <a:rect l="0" t="0" r="0" b="0"/>
              <a:pathLst>
                <a:path w="85215" h="86425" extrusionOk="0">
                  <a:moveTo>
                    <a:pt x="1748" y="1"/>
                  </a:moveTo>
                  <a:lnTo>
                    <a:pt x="0" y="2958"/>
                  </a:lnTo>
                  <a:lnTo>
                    <a:pt x="83602" y="86424"/>
                  </a:lnTo>
                  <a:lnTo>
                    <a:pt x="85215" y="83467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9BB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4707150" y="1713350"/>
              <a:ext cx="2130375" cy="2163950"/>
            </a:xfrm>
            <a:custGeom>
              <a:avLst/>
              <a:gdLst/>
              <a:ahLst/>
              <a:cxnLst/>
              <a:rect l="0" t="0" r="0" b="0"/>
              <a:pathLst>
                <a:path w="85215" h="86558" extrusionOk="0">
                  <a:moveTo>
                    <a:pt x="1614" y="0"/>
                  </a:moveTo>
                  <a:lnTo>
                    <a:pt x="1" y="2957"/>
                  </a:lnTo>
                  <a:lnTo>
                    <a:pt x="83468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BB9D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4740750" y="16528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748" y="1"/>
                  </a:moveTo>
                  <a:lnTo>
                    <a:pt x="1" y="2958"/>
                  </a:lnTo>
                  <a:lnTo>
                    <a:pt x="83602" y="86559"/>
                  </a:lnTo>
                  <a:lnTo>
                    <a:pt x="85215" y="83602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1CB7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4777725" y="1592375"/>
              <a:ext cx="2130375" cy="2160600"/>
            </a:xfrm>
            <a:custGeom>
              <a:avLst/>
              <a:gdLst/>
              <a:ahLst/>
              <a:cxnLst/>
              <a:rect l="0" t="0" r="0" b="0"/>
              <a:pathLst>
                <a:path w="85215" h="86424" extrusionOk="0">
                  <a:moveTo>
                    <a:pt x="1613" y="1"/>
                  </a:moveTo>
                  <a:lnTo>
                    <a:pt x="0" y="2957"/>
                  </a:lnTo>
                  <a:lnTo>
                    <a:pt x="83467" y="86424"/>
                  </a:lnTo>
                  <a:lnTo>
                    <a:pt x="85215" y="83601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1DB5D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4811325" y="1531900"/>
              <a:ext cx="2133750" cy="2160600"/>
            </a:xfrm>
            <a:custGeom>
              <a:avLst/>
              <a:gdLst/>
              <a:ahLst/>
              <a:cxnLst/>
              <a:rect l="0" t="0" r="0" b="0"/>
              <a:pathLst>
                <a:path w="85350" h="86424" extrusionOk="0">
                  <a:moveTo>
                    <a:pt x="1748" y="0"/>
                  </a:moveTo>
                  <a:lnTo>
                    <a:pt x="0" y="2823"/>
                  </a:lnTo>
                  <a:lnTo>
                    <a:pt x="83602" y="86423"/>
                  </a:lnTo>
                  <a:lnTo>
                    <a:pt x="85349" y="83467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rgbClr val="1EB4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4848275" y="1468050"/>
              <a:ext cx="2130400" cy="2163975"/>
            </a:xfrm>
            <a:custGeom>
              <a:avLst/>
              <a:gdLst/>
              <a:ahLst/>
              <a:cxnLst/>
              <a:rect l="0" t="0" r="0" b="0"/>
              <a:pathLst>
                <a:path w="85216" h="86559" extrusionOk="0">
                  <a:moveTo>
                    <a:pt x="1614" y="0"/>
                  </a:moveTo>
                  <a:lnTo>
                    <a:pt x="1" y="2957"/>
                  </a:lnTo>
                  <a:lnTo>
                    <a:pt x="83602" y="86558"/>
                  </a:lnTo>
                  <a:lnTo>
                    <a:pt x="85215" y="8360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1FB2D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4881875" y="1431100"/>
              <a:ext cx="2133750" cy="2140425"/>
            </a:xfrm>
            <a:custGeom>
              <a:avLst/>
              <a:gdLst/>
              <a:ahLst/>
              <a:cxnLst/>
              <a:rect l="0" t="0" r="0" b="0"/>
              <a:pathLst>
                <a:path w="85350" h="85617" extrusionOk="0">
                  <a:moveTo>
                    <a:pt x="1211" y="0"/>
                  </a:moveTo>
                  <a:lnTo>
                    <a:pt x="1" y="2016"/>
                  </a:lnTo>
                  <a:lnTo>
                    <a:pt x="83602" y="85617"/>
                  </a:lnTo>
                  <a:lnTo>
                    <a:pt x="85350" y="82660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20B0D8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4928925" y="1431100"/>
              <a:ext cx="2120300" cy="2076600"/>
            </a:xfrm>
            <a:custGeom>
              <a:avLst/>
              <a:gdLst/>
              <a:ahLst/>
              <a:cxnLst/>
              <a:rect l="0" t="0" r="0" b="0"/>
              <a:pathLst>
                <a:path w="84812" h="83064" extrusionOk="0">
                  <a:moveTo>
                    <a:pt x="1" y="0"/>
                  </a:moveTo>
                  <a:lnTo>
                    <a:pt x="83199" y="83063"/>
                  </a:lnTo>
                  <a:lnTo>
                    <a:pt x="84812" y="80106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1AE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5026375" y="1431100"/>
              <a:ext cx="2059825" cy="2016100"/>
            </a:xfrm>
            <a:custGeom>
              <a:avLst/>
              <a:gdLst/>
              <a:ahLst/>
              <a:cxnLst/>
              <a:rect l="0" t="0" r="0" b="0"/>
              <a:pathLst>
                <a:path w="82393" h="80644" extrusionOk="0">
                  <a:moveTo>
                    <a:pt x="0" y="0"/>
                  </a:moveTo>
                  <a:lnTo>
                    <a:pt x="80645" y="80644"/>
                  </a:lnTo>
                  <a:lnTo>
                    <a:pt x="82392" y="77687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2ADD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5123825" y="1431100"/>
              <a:ext cx="1995975" cy="1955625"/>
            </a:xfrm>
            <a:custGeom>
              <a:avLst/>
              <a:gdLst/>
              <a:ahLst/>
              <a:cxnLst/>
              <a:rect l="0" t="0" r="0" b="0"/>
              <a:pathLst>
                <a:path w="79839" h="78225" extrusionOk="0">
                  <a:moveTo>
                    <a:pt x="0" y="0"/>
                  </a:moveTo>
                  <a:lnTo>
                    <a:pt x="78225" y="78225"/>
                  </a:lnTo>
                  <a:lnTo>
                    <a:pt x="79838" y="75268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3AB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5221275" y="1431100"/>
              <a:ext cx="1935475" cy="1891775"/>
            </a:xfrm>
            <a:custGeom>
              <a:avLst/>
              <a:gdLst/>
              <a:ahLst/>
              <a:cxnLst/>
              <a:rect l="0" t="0" r="0" b="0"/>
              <a:pathLst>
                <a:path w="77419" h="75671" extrusionOk="0">
                  <a:moveTo>
                    <a:pt x="0" y="0"/>
                  </a:moveTo>
                  <a:lnTo>
                    <a:pt x="75671" y="75671"/>
                  </a:lnTo>
                  <a:lnTo>
                    <a:pt x="77419" y="72714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5A9D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5318700" y="1431100"/>
              <a:ext cx="1875025" cy="1831300"/>
            </a:xfrm>
            <a:custGeom>
              <a:avLst/>
              <a:gdLst/>
              <a:ahLst/>
              <a:cxnLst/>
              <a:rect l="0" t="0" r="0" b="0"/>
              <a:pathLst>
                <a:path w="75001" h="73252" extrusionOk="0">
                  <a:moveTo>
                    <a:pt x="1" y="0"/>
                  </a:moveTo>
                  <a:lnTo>
                    <a:pt x="73253" y="73251"/>
                  </a:lnTo>
                  <a:lnTo>
                    <a:pt x="75000" y="7029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6A8DB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5416150" y="1431100"/>
              <a:ext cx="1811175" cy="1770825"/>
            </a:xfrm>
            <a:custGeom>
              <a:avLst/>
              <a:gdLst/>
              <a:ahLst/>
              <a:cxnLst/>
              <a:rect l="0" t="0" r="0" b="0"/>
              <a:pathLst>
                <a:path w="72447" h="70833" extrusionOk="0">
                  <a:moveTo>
                    <a:pt x="1" y="0"/>
                  </a:moveTo>
                  <a:lnTo>
                    <a:pt x="70699" y="70832"/>
                  </a:lnTo>
                  <a:lnTo>
                    <a:pt x="72446" y="67875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7A6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5510250" y="1431100"/>
              <a:ext cx="1754025" cy="1706975"/>
            </a:xfrm>
            <a:custGeom>
              <a:avLst/>
              <a:gdLst/>
              <a:ahLst/>
              <a:cxnLst/>
              <a:rect l="0" t="0" r="0" b="0"/>
              <a:pathLst>
                <a:path w="70161" h="68279" extrusionOk="0">
                  <a:moveTo>
                    <a:pt x="0" y="0"/>
                  </a:moveTo>
                  <a:lnTo>
                    <a:pt x="68413" y="68278"/>
                  </a:lnTo>
                  <a:lnTo>
                    <a:pt x="70161" y="65456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28A4D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5607675" y="1431100"/>
              <a:ext cx="1690200" cy="1646500"/>
            </a:xfrm>
            <a:custGeom>
              <a:avLst/>
              <a:gdLst/>
              <a:ahLst/>
              <a:cxnLst/>
              <a:rect l="0" t="0" r="0" b="0"/>
              <a:pathLst>
                <a:path w="67608" h="65860" extrusionOk="0">
                  <a:moveTo>
                    <a:pt x="1" y="0"/>
                  </a:moveTo>
                  <a:lnTo>
                    <a:pt x="65995" y="65859"/>
                  </a:lnTo>
                  <a:lnTo>
                    <a:pt x="67608" y="62902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9A2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5705125" y="1431100"/>
              <a:ext cx="1629725" cy="1586000"/>
            </a:xfrm>
            <a:custGeom>
              <a:avLst/>
              <a:gdLst/>
              <a:ahLst/>
              <a:cxnLst/>
              <a:rect l="0" t="0" r="0" b="0"/>
              <a:pathLst>
                <a:path w="65189" h="63440" extrusionOk="0">
                  <a:moveTo>
                    <a:pt x="1" y="0"/>
                  </a:moveTo>
                  <a:lnTo>
                    <a:pt x="63441" y="63440"/>
                  </a:lnTo>
                  <a:lnTo>
                    <a:pt x="65188" y="60483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AA1DD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5802575" y="1431100"/>
              <a:ext cx="1565875" cy="1525525"/>
            </a:xfrm>
            <a:custGeom>
              <a:avLst/>
              <a:gdLst/>
              <a:ahLst/>
              <a:cxnLst/>
              <a:rect l="0" t="0" r="0" b="0"/>
              <a:pathLst>
                <a:path w="62635" h="61021" extrusionOk="0">
                  <a:moveTo>
                    <a:pt x="1" y="0"/>
                  </a:moveTo>
                  <a:lnTo>
                    <a:pt x="61021" y="61020"/>
                  </a:lnTo>
                  <a:lnTo>
                    <a:pt x="62634" y="5806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2B9F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5900025" y="1431100"/>
              <a:ext cx="1481850" cy="1461675"/>
            </a:xfrm>
            <a:custGeom>
              <a:avLst/>
              <a:gdLst/>
              <a:ahLst/>
              <a:cxnLst/>
              <a:rect l="0" t="0" r="0" b="0"/>
              <a:pathLst>
                <a:path w="59274" h="58467" extrusionOk="0">
                  <a:moveTo>
                    <a:pt x="0" y="0"/>
                  </a:moveTo>
                  <a:lnTo>
                    <a:pt x="58468" y="58467"/>
                  </a:lnTo>
                  <a:lnTo>
                    <a:pt x="59274" y="57123"/>
                  </a:lnTo>
                  <a:lnTo>
                    <a:pt x="56048" y="5147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C9DDE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5997475" y="1431100"/>
              <a:ext cx="1307125" cy="1297025"/>
            </a:xfrm>
            <a:custGeom>
              <a:avLst/>
              <a:gdLst/>
              <a:ahLst/>
              <a:cxnLst/>
              <a:rect l="0" t="0" r="0" b="0"/>
              <a:pathLst>
                <a:path w="52285" h="51881" extrusionOk="0">
                  <a:moveTo>
                    <a:pt x="0" y="0"/>
                  </a:moveTo>
                  <a:lnTo>
                    <a:pt x="51747" y="51881"/>
                  </a:lnTo>
                  <a:lnTo>
                    <a:pt x="52285" y="51478"/>
                  </a:lnTo>
                  <a:lnTo>
                    <a:pt x="46908" y="42338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rgbClr val="2D9CD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6094900" y="1431100"/>
              <a:ext cx="1075300" cy="1065175"/>
            </a:xfrm>
            <a:custGeom>
              <a:avLst/>
              <a:gdLst/>
              <a:ahLst/>
              <a:cxnLst/>
              <a:rect l="0" t="0" r="0" b="0"/>
              <a:pathLst>
                <a:path w="43012" h="42607" extrusionOk="0">
                  <a:moveTo>
                    <a:pt x="1" y="0"/>
                  </a:moveTo>
                  <a:lnTo>
                    <a:pt x="42608" y="42607"/>
                  </a:lnTo>
                  <a:lnTo>
                    <a:pt x="43011" y="42338"/>
                  </a:lnTo>
                  <a:lnTo>
                    <a:pt x="37769" y="33064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rgbClr val="2F9A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6189000" y="1431100"/>
              <a:ext cx="850150" cy="836700"/>
            </a:xfrm>
            <a:custGeom>
              <a:avLst/>
              <a:gdLst/>
              <a:ahLst/>
              <a:cxnLst/>
              <a:rect l="0" t="0" r="0" b="0"/>
              <a:pathLst>
                <a:path w="34006" h="33468" extrusionOk="0">
                  <a:moveTo>
                    <a:pt x="0" y="0"/>
                  </a:moveTo>
                  <a:lnTo>
                    <a:pt x="33602" y="33467"/>
                  </a:lnTo>
                  <a:lnTo>
                    <a:pt x="34005" y="33198"/>
                  </a:lnTo>
                  <a:lnTo>
                    <a:pt x="28629" y="23924"/>
                  </a:lnTo>
                  <a:lnTo>
                    <a:pt x="4705" y="0"/>
                  </a:lnTo>
                  <a:close/>
                </a:path>
              </a:pathLst>
            </a:custGeom>
            <a:solidFill>
              <a:srgbClr val="3098E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6286450" y="1431100"/>
              <a:ext cx="618300" cy="608200"/>
            </a:xfrm>
            <a:custGeom>
              <a:avLst/>
              <a:gdLst/>
              <a:ahLst/>
              <a:cxnLst/>
              <a:rect l="0" t="0" r="0" b="0"/>
              <a:pathLst>
                <a:path w="24732" h="24328" extrusionOk="0">
                  <a:moveTo>
                    <a:pt x="0" y="0"/>
                  </a:moveTo>
                  <a:lnTo>
                    <a:pt x="24328" y="24328"/>
                  </a:lnTo>
                  <a:lnTo>
                    <a:pt x="24731" y="23924"/>
                  </a:lnTo>
                  <a:lnTo>
                    <a:pt x="19489" y="1478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196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6383900" y="1431100"/>
              <a:ext cx="389800" cy="376350"/>
            </a:xfrm>
            <a:custGeom>
              <a:avLst/>
              <a:gdLst/>
              <a:ahLst/>
              <a:cxnLst/>
              <a:rect l="0" t="0" r="0" b="0"/>
              <a:pathLst>
                <a:path w="15592" h="15054" extrusionOk="0">
                  <a:moveTo>
                    <a:pt x="0" y="0"/>
                  </a:moveTo>
                  <a:lnTo>
                    <a:pt x="15188" y="15054"/>
                  </a:lnTo>
                  <a:lnTo>
                    <a:pt x="15591" y="14785"/>
                  </a:lnTo>
                  <a:lnTo>
                    <a:pt x="10215" y="5645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3295E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6481325" y="1431100"/>
              <a:ext cx="157950" cy="147850"/>
            </a:xfrm>
            <a:custGeom>
              <a:avLst/>
              <a:gdLst/>
              <a:ahLst/>
              <a:cxnLst/>
              <a:rect l="0" t="0" r="0" b="0"/>
              <a:pathLst>
                <a:path w="6318" h="5914" extrusionOk="0">
                  <a:moveTo>
                    <a:pt x="1" y="0"/>
                  </a:moveTo>
                  <a:lnTo>
                    <a:pt x="5915" y="5914"/>
                  </a:lnTo>
                  <a:lnTo>
                    <a:pt x="6318" y="5645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3393E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97" name="Shape 1497"/>
          <p:cNvGrpSpPr/>
          <p:nvPr/>
        </p:nvGrpSpPr>
        <p:grpSpPr>
          <a:xfrm>
            <a:off x="440189" y="1441053"/>
            <a:ext cx="584439" cy="677739"/>
            <a:chOff x="6654650" y="3665275"/>
            <a:chExt cx="409100" cy="409125"/>
          </a:xfrm>
        </p:grpSpPr>
        <p:sp>
          <p:nvSpPr>
            <p:cNvPr id="1498" name="Shape 149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00" name="Shape 1500"/>
          <p:cNvGrpSpPr/>
          <p:nvPr/>
        </p:nvGrpSpPr>
        <p:grpSpPr>
          <a:xfrm rot="-731900">
            <a:off x="1604965" y="2201850"/>
            <a:ext cx="688564" cy="688680"/>
            <a:chOff x="570875" y="4322250"/>
            <a:chExt cx="443300" cy="443325"/>
          </a:xfrm>
        </p:grpSpPr>
        <p:sp>
          <p:nvSpPr>
            <p:cNvPr id="1501" name="Shape 150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06" name="Shape 1506"/>
          <p:cNvSpPr/>
          <p:nvPr/>
        </p:nvSpPr>
        <p:spPr>
          <a:xfrm rot="2327381">
            <a:off x="1000808" y="1683518"/>
            <a:ext cx="443468" cy="42338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7" name="Shape 1507"/>
          <p:cNvSpPr/>
          <p:nvPr/>
        </p:nvSpPr>
        <p:spPr>
          <a:xfrm rot="2327012">
            <a:off x="728000" y="2237570"/>
            <a:ext cx="183443" cy="175129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9DE6391A-267E-3C4D-9296-EEEA370DEF82}"/>
              </a:ext>
            </a:extLst>
          </p:cNvPr>
          <p:cNvSpPr txBox="1"/>
          <p:nvPr/>
        </p:nvSpPr>
        <p:spPr>
          <a:xfrm>
            <a:off x="6921500" y="40513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NL" dirty="0"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2238886" y="455201"/>
            <a:ext cx="7248014" cy="55373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State space</a:t>
            </a:r>
            <a:endParaRPr lang="en" dirty="0"/>
          </a:p>
        </p:txBody>
      </p:sp>
      <p:sp>
        <p:nvSpPr>
          <p:cNvPr id="5" name="Shape 1514">
            <a:extLst>
              <a:ext uri="{FF2B5EF4-FFF2-40B4-BE49-F238E27FC236}">
                <a16:creationId xmlns:a16="http://schemas.microsoft.com/office/drawing/2014/main" id="{9E10B47A-D4AD-47E8-8CD2-B056DB87D649}"/>
              </a:ext>
            </a:extLst>
          </p:cNvPr>
          <p:cNvSpPr txBox="1">
            <a:spLocks/>
          </p:cNvSpPr>
          <p:nvPr/>
        </p:nvSpPr>
        <p:spPr>
          <a:xfrm>
            <a:off x="4742700" y="2414450"/>
            <a:ext cx="2667300" cy="824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endParaRPr lang="e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Shape 1661">
                <a:extLst>
                  <a:ext uri="{FF2B5EF4-FFF2-40B4-BE49-F238E27FC236}">
                    <a16:creationId xmlns:a16="http://schemas.microsoft.com/office/drawing/2014/main" id="{B3BDC1C7-357E-DA4F-BB8A-8B5FFB3FD8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4294" y="732070"/>
                <a:ext cx="5514014" cy="478970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b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◇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￭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48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Char char="￮"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19BBD5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360"/>
                  </a:spcBef>
                  <a:spcAft>
                    <a:spcPts val="0"/>
                  </a:spcAft>
                  <a:buClr>
                    <a:srgbClr val="C6DAEC"/>
                  </a:buClr>
                  <a:buFont typeface="Muli"/>
                  <a:buNone/>
                  <a:defRPr sz="1400" b="0" i="0" u="none" strike="noStrike" cap="none">
                    <a:solidFill>
                      <a:srgbClr val="C6DAEC"/>
                    </a:solidFill>
                    <a:latin typeface="Muli"/>
                    <a:ea typeface="Muli"/>
                    <a:cs typeface="Muli"/>
                    <a:sym typeface="Muli"/>
                    <a:rtl val="0"/>
                  </a:defRPr>
                </a:lvl9pPr>
              </a:lstStyle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 marL="285750" indent="-285750">
                  <a:spcBef>
                    <a:spcPts val="0"/>
                  </a:spcBef>
                  <a:buFontTx/>
                  <a:buChar char="-"/>
                </a:pPr>
                <a:r>
                  <a:rPr lang="nl-NL" sz="1800" dirty="0"/>
                  <a:t>Geldt voor elke wijk</a:t>
                </a:r>
              </a:p>
              <a:p>
                <a:pPr marL="285750" indent="-285750">
                  <a:spcBef>
                    <a:spcPts val="0"/>
                  </a:spcBef>
                  <a:buFontTx/>
                  <a:buChar char="-"/>
                </a:pPr>
                <a:r>
                  <a:rPr lang="nl-NL" sz="1800" dirty="0"/>
                  <a:t>N = 150 huizen</a:t>
                </a:r>
              </a:p>
              <a:p>
                <a:pPr marL="285750" indent="-285750">
                  <a:spcBef>
                    <a:spcPts val="0"/>
                  </a:spcBef>
                  <a:buFontTx/>
                  <a:buChar char="-"/>
                </a:pPr>
                <a:r>
                  <a:rPr lang="nl-NL" sz="1800" dirty="0"/>
                  <a:t>R = 30 (per batterij </a:t>
                </a:r>
                <a14:m>
                  <m:oMath xmlns:m="http://schemas.openxmlformats.org/officeDocument/2006/math">
                    <m:r>
                      <a:rPr lang="nl-NL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nl-NL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nl-NL" sz="1800" dirty="0"/>
                  <a:t>30 huizen)</a:t>
                </a: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dirty="0"/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r>
                  <a:rPr lang="nl-NL" sz="1800" dirty="0" err="1"/>
                  <a:t>Fixed</a:t>
                </a:r>
                <a:r>
                  <a:rPr lang="nl-NL" sz="1800" dirty="0"/>
                  <a:t> </a:t>
                </a:r>
                <a:r>
                  <a:rPr lang="nl-NL" sz="1800" dirty="0" err="1"/>
                  <a:t>battery</a:t>
                </a:r>
                <a:r>
                  <a:rPr lang="nl-NL" sz="1800" dirty="0"/>
                  <a:t> </a:t>
                </a:r>
                <a:r>
                  <a:rPr lang="nl-NL" sz="1800" dirty="0" err="1"/>
                  <a:t>location</a:t>
                </a:r>
                <a:r>
                  <a:rPr lang="nl-NL" sz="1800" dirty="0"/>
                  <a:t>:</a:t>
                </a: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nl-NL" sz="1800" b="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b="1" i="1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sSup>
                        <m:sSupPr>
                          <m:ctrlP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4,35</m:t>
                          </m:r>
                        </m:e>
                        <m:sup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100</m:t>
                          </m:r>
                        </m:sup>
                      </m:sSup>
                    </m:oMath>
                  </m:oMathPara>
                </a14:m>
                <a:endParaRPr lang="nl-NL" sz="1800" b="0" i="1" dirty="0">
                  <a:solidFill>
                    <a:srgbClr val="00E1C6"/>
                  </a:solidFill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:endParaRPr lang="nl-NL" sz="1800" b="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:r>
                  <a:rPr lang="nl-NL" sz="1800" dirty="0" err="1"/>
                  <a:t>Variable</a:t>
                </a:r>
                <a:r>
                  <a:rPr lang="nl-NL" sz="1800" dirty="0"/>
                  <a:t> </a:t>
                </a:r>
                <a:r>
                  <a:rPr lang="nl-NL" sz="1800" dirty="0" err="1"/>
                  <a:t>battery</a:t>
                </a:r>
                <a:r>
                  <a:rPr lang="nl-NL" sz="1800" dirty="0"/>
                  <a:t> </a:t>
                </a:r>
                <a:r>
                  <a:rPr lang="nl-NL" sz="1800" dirty="0" err="1"/>
                  <a:t>location</a:t>
                </a:r>
                <a:r>
                  <a:rPr lang="nl-NL" sz="1800" dirty="0"/>
                  <a:t>:</a:t>
                </a:r>
                <a:br>
                  <a:rPr lang="nl-NL" sz="1800" dirty="0"/>
                </a:br>
                <a:r>
                  <a:rPr lang="nl-NL" sz="1800" dirty="0"/>
                  <a:t>-  L = mogelijke locaties (2350)</a:t>
                </a:r>
              </a:p>
              <a:p>
                <a:pPr>
                  <a:spcBef>
                    <a:spcPts val="0"/>
                  </a:spcBef>
                  <a:buNone/>
                </a:pPr>
                <a:endParaRPr lang="nl-NL" sz="180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𝑵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b="1" i="1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…</m:t>
                      </m:r>
                      <m:d>
                        <m:dPr>
                          <m:ctrlPr>
                            <a:rPr lang="en" sz="1800" b="1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num>
                            <m:den>
                              <m:r>
                                <a:rPr lang="nl-NL" sz="1800" b="1" i="1">
                                  <a:solidFill>
                                    <a:srgbClr val="00E1C6"/>
                                  </a:solidFill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den>
                          </m:f>
                        </m:e>
                      </m:d>
                      <m:r>
                        <a:rPr lang="nl-NL" sz="1800" b="1" i="1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 −1</m:t>
                          </m:r>
                        </m:e>
                      </m:d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∗ …(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nl-NL" sz="1800" b="0" i="1" smtClean="0">
                          <a:solidFill>
                            <a:srgbClr val="00E1C6"/>
                          </a:solidFill>
                          <a:latin typeface="Cambria Math" panose="02040503050406030204" pitchFamily="18" charset="0"/>
                        </a:rPr>
                        <m:t> −4)≈</m:t>
                      </m:r>
                      <m:sSup>
                        <m:sSupPr>
                          <m:ctrlPr>
                            <a:rPr lang="nl-NL" sz="1800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3,11</m:t>
                          </m:r>
                        </m:e>
                        <m:sup>
                          <m:r>
                            <a:rPr lang="nl-NL" sz="1800" i="1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nl-NL" sz="1800" b="0" i="1" smtClean="0">
                              <a:solidFill>
                                <a:srgbClr val="00E1C6"/>
                              </a:solidFill>
                              <a:latin typeface="Cambria Math" panose="02040503050406030204" pitchFamily="18" charset="0"/>
                            </a:rPr>
                            <m:t>17</m:t>
                          </m:r>
                        </m:sup>
                      </m:sSup>
                    </m:oMath>
                  </m:oMathPara>
                </a14:m>
                <a:endParaRPr lang="nl-NL" sz="180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None/>
                </a:pPr>
                <a:endParaRPr lang="nl-NL" sz="1800" b="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0"/>
                  </a:spcBef>
                  <a:buFont typeface="Muli"/>
                  <a:buNone/>
                </a:pPr>
                <a:endParaRPr lang="en" sz="1800" dirty="0"/>
              </a:p>
            </p:txBody>
          </p:sp>
        </mc:Choice>
        <mc:Fallback xmlns="">
          <p:sp>
            <p:nvSpPr>
              <p:cNvPr id="6" name="Shape 1661">
                <a:extLst>
                  <a:ext uri="{FF2B5EF4-FFF2-40B4-BE49-F238E27FC236}">
                    <a16:creationId xmlns:a16="http://schemas.microsoft.com/office/drawing/2014/main" id="{B3BDC1C7-357E-DA4F-BB8A-8B5FFB3FD8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4294" y="732070"/>
                <a:ext cx="5514014" cy="4789704"/>
              </a:xfrm>
              <a:prstGeom prst="rect">
                <a:avLst/>
              </a:prstGeom>
              <a:blipFill>
                <a:blip r:embed="rId3"/>
                <a:stretch>
                  <a:fillRect l="-68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55151732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Shape 1513"/>
          <p:cNvSpPr txBox="1">
            <a:spLocks noGrp="1"/>
          </p:cNvSpPr>
          <p:nvPr>
            <p:ph type="title"/>
          </p:nvPr>
        </p:nvSpPr>
        <p:spPr>
          <a:xfrm>
            <a:off x="1732699" y="665507"/>
            <a:ext cx="4944300" cy="645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Bounds</a:t>
            </a:r>
            <a:endParaRPr lang="en" dirty="0"/>
          </a:p>
        </p:txBody>
      </p:sp>
      <p:sp>
        <p:nvSpPr>
          <p:cNvPr id="5" name="Shape 1514">
            <a:extLst>
              <a:ext uri="{FF2B5EF4-FFF2-40B4-BE49-F238E27FC236}">
                <a16:creationId xmlns:a16="http://schemas.microsoft.com/office/drawing/2014/main" id="{9E10B47A-D4AD-47E8-8CD2-B056DB87D649}"/>
              </a:ext>
            </a:extLst>
          </p:cNvPr>
          <p:cNvSpPr txBox="1">
            <a:spLocks/>
          </p:cNvSpPr>
          <p:nvPr/>
        </p:nvSpPr>
        <p:spPr>
          <a:xfrm>
            <a:off x="4742700" y="2414450"/>
            <a:ext cx="2667300" cy="824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◇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￭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Char char="￮"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Font typeface="Muli"/>
              <a:buNone/>
              <a:defRPr sz="1400" b="0" i="0" u="none" strike="noStrike" cap="none"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  <a:rtl val="0"/>
              </a:defRPr>
            </a:lvl9pPr>
          </a:lstStyle>
          <a:p>
            <a:pPr>
              <a:buFont typeface="Muli"/>
              <a:buNone/>
            </a:pPr>
            <a:endParaRPr lang="en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5E9D1B6B-6C15-A24B-B9B1-C56D3C24D70C}"/>
              </a:ext>
            </a:extLst>
          </p:cNvPr>
          <p:cNvSpPr/>
          <p:nvPr/>
        </p:nvSpPr>
        <p:spPr>
          <a:xfrm>
            <a:off x="1732699" y="911540"/>
            <a:ext cx="65295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Tx/>
              <a:buChar char="-"/>
            </a:pPr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graphicFrame>
        <p:nvGraphicFramePr>
          <p:cNvPr id="10" name="Tabel 9">
            <a:extLst>
              <a:ext uri="{FF2B5EF4-FFF2-40B4-BE49-F238E27FC236}">
                <a16:creationId xmlns:a16="http://schemas.microsoft.com/office/drawing/2014/main" id="{837B7208-82A1-D54F-B4F4-369EF576A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856557"/>
              </p:ext>
            </p:extLst>
          </p:nvPr>
        </p:nvGraphicFramePr>
        <p:xfrm>
          <a:off x="1799825" y="3031632"/>
          <a:ext cx="4592372" cy="1426293"/>
        </p:xfrm>
        <a:graphic>
          <a:graphicData uri="http://schemas.openxmlformats.org/drawingml/2006/table">
            <a:tbl>
              <a:tblPr firstRow="1" bandRow="1">
                <a:tableStyleId>{1B4E590F-EDE6-436B-B223-9F0DE407BDC3}</a:tableStyleId>
              </a:tblPr>
              <a:tblGrid>
                <a:gridCol w="1484876">
                  <a:extLst>
                    <a:ext uri="{9D8B030D-6E8A-4147-A177-3AD203B41FA5}">
                      <a16:colId xmlns:a16="http://schemas.microsoft.com/office/drawing/2014/main" val="1872309933"/>
                    </a:ext>
                  </a:extLst>
                </a:gridCol>
                <a:gridCol w="1553748">
                  <a:extLst>
                    <a:ext uri="{9D8B030D-6E8A-4147-A177-3AD203B41FA5}">
                      <a16:colId xmlns:a16="http://schemas.microsoft.com/office/drawing/2014/main" val="172603301"/>
                    </a:ext>
                  </a:extLst>
                </a:gridCol>
                <a:gridCol w="1553748">
                  <a:extLst>
                    <a:ext uri="{9D8B030D-6E8A-4147-A177-3AD203B41FA5}">
                      <a16:colId xmlns:a16="http://schemas.microsoft.com/office/drawing/2014/main" val="1209828207"/>
                    </a:ext>
                  </a:extLst>
                </a:gridCol>
              </a:tblGrid>
              <a:tr h="36367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Wijk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504633"/>
                  </a:ext>
                </a:extLst>
              </a:tr>
              <a:tr h="36367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3132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8670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1645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2252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7917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798009"/>
                  </a:ext>
                </a:extLst>
              </a:tr>
              <a:tr h="36367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1973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9BBD5"/>
                        </a:buClr>
                        <a:buFont typeface="Muli"/>
                      </a:pPr>
                      <a:r>
                        <a:rPr lang="nl-NL" sz="16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Cambria Math" panose="02040503050406030204" pitchFamily="18" charset="0"/>
                          <a:cs typeface="Muli"/>
                          <a:sym typeface="Arial"/>
                          <a:rtl val="0"/>
                        </a:rPr>
                        <a:t>8499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975609"/>
                  </a:ext>
                </a:extLst>
              </a:tr>
            </a:tbl>
          </a:graphicData>
        </a:graphic>
      </p:graphicFrame>
      <p:sp>
        <p:nvSpPr>
          <p:cNvPr id="7" name="Rechthoek 6">
            <a:extLst>
              <a:ext uri="{FF2B5EF4-FFF2-40B4-BE49-F238E27FC236}">
                <a16:creationId xmlns:a16="http://schemas.microsoft.com/office/drawing/2014/main" id="{1344207D-F290-394F-9F14-148A6DDF32E3}"/>
              </a:ext>
            </a:extLst>
          </p:cNvPr>
          <p:cNvSpPr/>
          <p:nvPr/>
        </p:nvSpPr>
        <p:spPr>
          <a:xfrm>
            <a:off x="1732698" y="1050040"/>
            <a:ext cx="6529557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Clr>
                <a:srgbClr val="19BBD5"/>
              </a:buClr>
              <a:buFont typeface="Muli"/>
              <a:buChar char="•"/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Minimum </a:t>
            </a:r>
            <a:r>
              <a:rPr lang="nl-NL" sz="1600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bound</a:t>
            </a: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: kleinst mogelijke resultaat</a:t>
            </a:r>
          </a:p>
          <a:p>
            <a:pPr marL="285750" indent="-285750">
              <a:buClr>
                <a:srgbClr val="19BBD5"/>
              </a:buClr>
              <a:buFont typeface="Muli"/>
              <a:buChar char="•"/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Maximum </a:t>
            </a:r>
            <a:r>
              <a:rPr lang="nl-NL" sz="1600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bound</a:t>
            </a: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: grootst mogelijke resultaat</a:t>
            </a:r>
          </a:p>
          <a:p>
            <a:pPr>
              <a:buClr>
                <a:srgbClr val="19BBD5"/>
              </a:buClr>
              <a:buFont typeface="Muli"/>
            </a:pPr>
            <a:endParaRPr lang="nl-NL" sz="1600" dirty="0">
              <a:solidFill>
                <a:srgbClr val="C6DAEC"/>
              </a:solidFill>
              <a:latin typeface="Muli"/>
              <a:cs typeface="Muli"/>
              <a:sym typeface="Muli"/>
            </a:endParaRPr>
          </a:p>
          <a:p>
            <a:pPr>
              <a:buClr>
                <a:srgbClr val="19BBD5"/>
              </a:buClr>
              <a:buFont typeface="Muli"/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Resultaten:</a:t>
            </a:r>
          </a:p>
          <a:p>
            <a:pPr marL="285750" indent="-285750">
              <a:buClr>
                <a:srgbClr val="19BBD5"/>
              </a:buClr>
              <a:buFont typeface="Muli"/>
              <a:buChar char="•"/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Per wijk</a:t>
            </a:r>
          </a:p>
          <a:p>
            <a:pPr marL="285750" indent="-285750">
              <a:buClr>
                <a:srgbClr val="19BBD5"/>
              </a:buClr>
              <a:buFont typeface="Muli"/>
              <a:buChar char="•"/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Elk huis verbonden aan dichtstbijzijnde batterij </a:t>
            </a:r>
          </a:p>
          <a:p>
            <a:pPr lvl="1">
              <a:buClr>
                <a:srgbClr val="19BBD5"/>
              </a:buClr>
            </a:pPr>
            <a:r>
              <a:rPr lang="nl-NL" sz="1600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	</a:t>
            </a:r>
          </a:p>
          <a:p>
            <a:endParaRPr lang="nl-NL" sz="1800" dirty="0">
              <a:solidFill>
                <a:schemeClr val="bg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525159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1923077" y="266700"/>
            <a:ext cx="77724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dirty="0">
                <a:sym typeface="Muli"/>
              </a:rPr>
              <a:t>Random </a:t>
            </a:r>
            <a:r>
              <a:rPr lang="en-US" dirty="0" err="1">
                <a:sym typeface="Muli"/>
              </a:rPr>
              <a:t>algoritme</a:t>
            </a:r>
            <a:endParaRPr lang="en" dirty="0">
              <a:sym typeface="Muli"/>
            </a:endParaRPr>
          </a:p>
        </p:txBody>
      </p:sp>
      <p:sp>
        <p:nvSpPr>
          <p:cNvPr id="1577" name="Shape 1577"/>
          <p:cNvSpPr txBox="1">
            <a:spLocks noGrp="1"/>
          </p:cNvSpPr>
          <p:nvPr>
            <p:ph type="subTitle" idx="4294967295"/>
          </p:nvPr>
        </p:nvSpPr>
        <p:spPr>
          <a:xfrm>
            <a:off x="105031" y="1787950"/>
            <a:ext cx="4261823" cy="30888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1" indent="-285750">
              <a:spcBef>
                <a:spcPts val="0"/>
              </a:spcBef>
            </a:pPr>
            <a:r>
              <a:rPr lang="en" dirty="0"/>
              <a:t>Elk huis </a:t>
            </a:r>
            <a:r>
              <a:rPr lang="en" dirty="0" err="1"/>
              <a:t>wordt</a:t>
            </a:r>
            <a:r>
              <a:rPr lang="en" dirty="0"/>
              <a:t> </a:t>
            </a:r>
            <a:r>
              <a:rPr lang="en" dirty="0" err="1"/>
              <a:t>aan</a:t>
            </a:r>
            <a:r>
              <a:rPr lang="en" dirty="0"/>
              <a:t> </a:t>
            </a:r>
            <a:r>
              <a:rPr lang="en" dirty="0" err="1"/>
              <a:t>een</a:t>
            </a:r>
            <a:r>
              <a:rPr lang="en" dirty="0"/>
              <a:t> random </a:t>
            </a:r>
            <a:r>
              <a:rPr lang="en" dirty="0" err="1"/>
              <a:t>batterij</a:t>
            </a:r>
            <a:r>
              <a:rPr lang="en" dirty="0"/>
              <a:t> </a:t>
            </a:r>
            <a:r>
              <a:rPr lang="en" dirty="0" err="1"/>
              <a:t>toegevoegd</a:t>
            </a:r>
            <a:endParaRPr lang="en" dirty="0"/>
          </a:p>
          <a:p>
            <a:pPr lvl="1">
              <a:spcBef>
                <a:spcPts val="0"/>
              </a:spcBef>
              <a:buNone/>
            </a:pPr>
            <a:r>
              <a:rPr lang="en" dirty="0"/>
              <a:t>       &gt; </a:t>
            </a:r>
            <a:r>
              <a:rPr lang="en" dirty="0" err="1"/>
              <a:t>Capaciteit</a:t>
            </a:r>
            <a:r>
              <a:rPr lang="en" dirty="0"/>
              <a:t> </a:t>
            </a:r>
            <a:r>
              <a:rPr lang="en" dirty="0" err="1"/>
              <a:t>batterij</a:t>
            </a:r>
            <a:r>
              <a:rPr lang="en" dirty="0"/>
              <a:t> </a:t>
            </a:r>
            <a:r>
              <a:rPr lang="en" dirty="0" err="1"/>
              <a:t>bereikt</a:t>
            </a:r>
            <a:r>
              <a:rPr lang="en" dirty="0"/>
              <a:t>?</a:t>
            </a:r>
          </a:p>
          <a:p>
            <a:pPr lvl="1">
              <a:spcBef>
                <a:spcPts val="0"/>
              </a:spcBef>
              <a:buNone/>
            </a:pPr>
            <a:r>
              <a:rPr lang="en" dirty="0"/>
              <a:t>          &gt; Check of </a:t>
            </a:r>
            <a:r>
              <a:rPr lang="en" dirty="0" err="1"/>
              <a:t>er</a:t>
            </a:r>
            <a:r>
              <a:rPr lang="en" dirty="0"/>
              <a:t> </a:t>
            </a:r>
            <a:r>
              <a:rPr lang="en" dirty="0" err="1"/>
              <a:t>ruimte</a:t>
            </a:r>
            <a:r>
              <a:rPr lang="en" dirty="0"/>
              <a:t> is in </a:t>
            </a:r>
            <a:r>
              <a:rPr lang="en" dirty="0" err="1"/>
              <a:t>andere</a:t>
            </a:r>
            <a:r>
              <a:rPr lang="en" dirty="0"/>
              <a:t> </a:t>
            </a:r>
            <a:r>
              <a:rPr lang="en" dirty="0" err="1"/>
              <a:t>batterijen</a:t>
            </a:r>
            <a:endParaRPr lang="en" dirty="0"/>
          </a:p>
          <a:p>
            <a:pPr lvl="1">
              <a:spcBef>
                <a:spcPts val="0"/>
              </a:spcBef>
              <a:buNone/>
            </a:pPr>
            <a:endParaRPr lang="en" dirty="0"/>
          </a:p>
          <a:p>
            <a:pPr marL="285750" lvl="1" indent="-285750">
              <a:spcBef>
                <a:spcPts val="0"/>
              </a:spcBef>
            </a:pPr>
            <a:endParaRPr lang="en" dirty="0"/>
          </a:p>
          <a:p>
            <a:pPr marL="285750" lvl="1" indent="-285750">
              <a:spcBef>
                <a:spcPts val="0"/>
              </a:spcBef>
            </a:pPr>
            <a:r>
              <a:rPr lang="en" dirty="0" err="1"/>
              <a:t>Resultaat</a:t>
            </a:r>
            <a:r>
              <a:rPr lang="en" dirty="0"/>
              <a:t> van 1000 runs</a:t>
            </a:r>
          </a:p>
          <a:p>
            <a:pPr marL="285750" lvl="1" indent="-285750">
              <a:spcBef>
                <a:spcPts val="0"/>
              </a:spcBef>
            </a:pPr>
            <a:r>
              <a:rPr lang="en" dirty="0"/>
              <a:t>18% van de runs connect </a:t>
            </a:r>
            <a:r>
              <a:rPr lang="en" dirty="0" err="1"/>
              <a:t>alle</a:t>
            </a:r>
            <a:r>
              <a:rPr lang="en" dirty="0"/>
              <a:t> 150 </a:t>
            </a:r>
            <a:r>
              <a:rPr lang="en" dirty="0" err="1"/>
              <a:t>huizen</a:t>
            </a:r>
            <a:endParaRPr lang="en" dirty="0"/>
          </a:p>
          <a:p>
            <a:pPr lvl="1">
              <a:spcBef>
                <a:spcPts val="0"/>
              </a:spcBef>
              <a:buNone/>
            </a:pPr>
            <a:endParaRPr lang="en" dirty="0"/>
          </a:p>
          <a:p>
            <a:pPr lvl="1">
              <a:spcBef>
                <a:spcPts val="0"/>
              </a:spcBef>
              <a:buNone/>
            </a:pPr>
            <a:endParaRPr lang="en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76C9C530-A28D-224B-931B-234AC5F2E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854" y="1564484"/>
            <a:ext cx="4630123" cy="331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26758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Shape 1572"/>
          <p:cNvSpPr txBox="1">
            <a:spLocks noGrp="1"/>
          </p:cNvSpPr>
          <p:nvPr>
            <p:ph type="ctrTitle" idx="4294967295"/>
          </p:nvPr>
        </p:nvSpPr>
        <p:spPr>
          <a:xfrm>
            <a:off x="1899744" y="248651"/>
            <a:ext cx="77724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dirty="0">
                <a:sym typeface="Muli"/>
              </a:rPr>
              <a:t>Greedy + Hillclimber</a:t>
            </a:r>
            <a:endParaRPr lang="en" dirty="0">
              <a:sym typeface="Muli"/>
            </a:endParaRP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42E49383-B416-3A43-8313-9C6A2573A0E1}"/>
              </a:ext>
            </a:extLst>
          </p:cNvPr>
          <p:cNvSpPr/>
          <p:nvPr/>
        </p:nvSpPr>
        <p:spPr>
          <a:xfrm>
            <a:off x="1899744" y="136270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endParaRPr lang="en" sz="1200" dirty="0">
              <a:solidFill>
                <a:schemeClr val="bg1"/>
              </a:solidFill>
            </a:endParaRPr>
          </a:p>
          <a:p>
            <a:pPr lvl="0"/>
            <a:endParaRPr lang="en" sz="1200" dirty="0">
              <a:solidFill>
                <a:schemeClr val="bg1"/>
              </a:solidFill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1A0D922C-6B3D-7546-A4AC-A756DA4F0565}"/>
              </a:ext>
            </a:extLst>
          </p:cNvPr>
          <p:cNvSpPr txBox="1"/>
          <p:nvPr/>
        </p:nvSpPr>
        <p:spPr>
          <a:xfrm>
            <a:off x="111534" y="1624982"/>
            <a:ext cx="74957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19BBD5"/>
              </a:buClr>
            </a:pPr>
            <a:r>
              <a:rPr lang="nl-NL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Greedy</a:t>
            </a: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beginpositie:</a:t>
            </a:r>
          </a:p>
          <a:p>
            <a:pPr marL="285750" lvl="3" indent="-285750">
              <a:buClr>
                <a:srgbClr val="19BBD5"/>
              </a:buClr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Verbind alle huizen aan dichtstbijzijnde batterij</a:t>
            </a:r>
          </a:p>
          <a:p>
            <a:pPr lvl="4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   &gt;  niet alle huizen worden verbonden</a:t>
            </a:r>
          </a:p>
          <a:p>
            <a:pPr lvl="4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   &gt;  Ruimte creëren in batterijen door huizen te </a:t>
            </a:r>
            <a:r>
              <a:rPr lang="nl-NL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swappen</a:t>
            </a: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</a:t>
            </a:r>
          </a:p>
          <a:p>
            <a:pPr lvl="4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 </a:t>
            </a:r>
          </a:p>
          <a:p>
            <a:pPr marL="285750" lvl="3" indent="-285750">
              <a:buClr>
                <a:srgbClr val="19BBD5"/>
              </a:buClr>
              <a:buFont typeface="Arial" panose="020B0604020202020204" pitchFamily="34" charset="0"/>
              <a:buChar char="•"/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</a:t>
            </a:r>
            <a:r>
              <a:rPr lang="nl-NL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Hillclimber</a:t>
            </a: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runnen op ontstane configuratie</a:t>
            </a:r>
          </a:p>
          <a:p>
            <a:pPr lvl="3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    &gt; 2 </a:t>
            </a:r>
            <a:r>
              <a:rPr lang="nl-NL" dirty="0" err="1">
                <a:solidFill>
                  <a:srgbClr val="C6DAEC"/>
                </a:solidFill>
                <a:latin typeface="Muli"/>
                <a:cs typeface="Muli"/>
                <a:sym typeface="Muli"/>
              </a:rPr>
              <a:t>Opt</a:t>
            </a: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wisseling van huizen tussen batterijen</a:t>
            </a:r>
          </a:p>
          <a:p>
            <a:pPr lvl="3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        &gt; Accepteer verandering als totale afstand lager wordt</a:t>
            </a:r>
          </a:p>
          <a:p>
            <a:pPr lvl="3">
              <a:buClr>
                <a:srgbClr val="19BBD5"/>
              </a:buClr>
            </a:pPr>
            <a:endParaRPr lang="nl-NL" dirty="0">
              <a:solidFill>
                <a:srgbClr val="C6DAEC"/>
              </a:solidFill>
              <a:latin typeface="Muli"/>
              <a:cs typeface="Muli"/>
              <a:sym typeface="Muli"/>
            </a:endParaRPr>
          </a:p>
          <a:p>
            <a:pPr lvl="3">
              <a:buClr>
                <a:srgbClr val="19BBD5"/>
              </a:buClr>
            </a:pPr>
            <a:r>
              <a:rPr lang="nl-NL" dirty="0">
                <a:solidFill>
                  <a:srgbClr val="C6DAEC"/>
                </a:solidFill>
                <a:latin typeface="Muli"/>
                <a:cs typeface="Muli"/>
                <a:sym typeface="Muli"/>
              </a:rPr>
              <a:t>	</a:t>
            </a:r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BA2B04EC-DC51-5E42-AB16-504DDF54A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958" y="1824374"/>
            <a:ext cx="4130508" cy="309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05345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10856</TotalTime>
  <Words>462</Words>
  <Application>Microsoft Macintosh PowerPoint</Application>
  <PresentationFormat>Diavoorstelling (16:9)</PresentationFormat>
  <Paragraphs>236</Paragraphs>
  <Slides>17</Slides>
  <Notes>16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2" baseType="lpstr">
      <vt:lpstr>Nixie One</vt:lpstr>
      <vt:lpstr>Cambria Math</vt:lpstr>
      <vt:lpstr>Arial</vt:lpstr>
      <vt:lpstr>Muli</vt:lpstr>
      <vt:lpstr>Imogen template</vt:lpstr>
      <vt:lpstr>SmartGrid</vt:lpstr>
      <vt:lpstr>Grid</vt:lpstr>
      <vt:lpstr>Wijken</vt:lpstr>
      <vt:lpstr>Kosten </vt:lpstr>
      <vt:lpstr>Doel van de case</vt:lpstr>
      <vt:lpstr>State space</vt:lpstr>
      <vt:lpstr>Bounds</vt:lpstr>
      <vt:lpstr>Random algoritme</vt:lpstr>
      <vt:lpstr>Greedy + Hillclimber</vt:lpstr>
      <vt:lpstr>Simulated annealing</vt:lpstr>
      <vt:lpstr>Resultaten vaste batterijlocaties</vt:lpstr>
      <vt:lpstr>Verplaatsen Batterijen</vt:lpstr>
      <vt:lpstr>Verplaatsen Batterijen</vt:lpstr>
      <vt:lpstr>Random locaties</vt:lpstr>
      <vt:lpstr>Kmeans cluster locaties</vt:lpstr>
      <vt:lpstr>Future work: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David Mokken</dc:creator>
  <cp:lastModifiedBy>Casper Lammers</cp:lastModifiedBy>
  <cp:revision>102</cp:revision>
  <dcterms:modified xsi:type="dcterms:W3CDTF">2019-05-24T17:14:19Z</dcterms:modified>
</cp:coreProperties>
</file>